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71" r:id="rId2"/>
    <p:sldId id="272" r:id="rId3"/>
    <p:sldId id="290" r:id="rId4"/>
    <p:sldId id="314" r:id="rId5"/>
    <p:sldId id="289" r:id="rId6"/>
    <p:sldId id="315" r:id="rId7"/>
    <p:sldId id="325" r:id="rId8"/>
    <p:sldId id="316" r:id="rId9"/>
    <p:sldId id="265" r:id="rId10"/>
    <p:sldId id="324" r:id="rId11"/>
    <p:sldId id="326" r:id="rId12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B8D"/>
    <a:srgbClr val="4770BA"/>
    <a:srgbClr val="90B93D"/>
    <a:srgbClr val="A6CF6F"/>
    <a:srgbClr val="40521B"/>
    <a:srgbClr val="60872D"/>
    <a:srgbClr val="466F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31C67B-3166-43DC-AF99-636B6673EFFA}" v="336" dt="2025-05-29T14:46:03.0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3" autoAdjust="0"/>
    <p:restoredTop sz="94660"/>
  </p:normalViewPr>
  <p:slideViewPr>
    <p:cSldViewPr snapToGrid="0">
      <p:cViewPr varScale="1">
        <p:scale>
          <a:sx n="95" d="100"/>
          <a:sy n="95" d="100"/>
        </p:scale>
        <p:origin x="102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5" d="100"/>
          <a:sy n="75" d="100"/>
        </p:scale>
        <p:origin x="2772" y="2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3E96F61A-242C-4DA5-BBFF-AED468920586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F721BC62-6F20-4BEE-9F0B-1C32F711C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483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1BC62-6F20-4BEE-9F0B-1C32F711C4F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231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EA94B-A0D6-F4B5-4D27-5EF32FF9F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DFFB20-990A-C899-C620-E3C0332CB7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F94AE8-55CA-1EEA-6A7F-5FBB981209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0248" y="4518203"/>
            <a:ext cx="5681980" cy="4399218"/>
          </a:xfrm>
        </p:spPr>
        <p:txBody>
          <a:bodyPr/>
          <a:lstStyle/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5F8F4-8213-723D-FBC2-0F320FC78F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1BC62-6F20-4BEE-9F0B-1C32F711C4F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9448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02EDD6-D7C7-6D2F-A1C9-E118F877A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682AA4-0B1C-6ED1-738D-B818D946B9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FDAD7D-7FF7-1669-CBA1-C85F319E7A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CE96A0-D817-460F-720D-5D94007D5B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1BC62-6F20-4BEE-9F0B-1C32F711C4F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84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0248" y="4518204"/>
            <a:ext cx="5557968" cy="3471581"/>
          </a:xfrm>
        </p:spPr>
        <p:txBody>
          <a:bodyPr/>
          <a:lstStyle/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1BC62-6F20-4BEE-9F0B-1C32F711C4F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255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3D2B5-4F67-F99E-362B-E18F894B8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C3D60A-0268-410F-66C3-B8C285C5ED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ABF170-EC2F-A1AA-9DD6-57661F699F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0248" y="4518204"/>
            <a:ext cx="5557968" cy="3471581"/>
          </a:xfrm>
        </p:spPr>
        <p:txBody>
          <a:bodyPr/>
          <a:lstStyle/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A70700-9198-5B76-5F34-D7A0576FF8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1BC62-6F20-4BEE-9F0B-1C32F711C4F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422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1BC62-6F20-4BEE-9F0B-1C32F711C4F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344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B1D43-60B8-010A-778B-202A148AF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F486D8-E643-EDE7-9E2C-A3AE64E4AE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DF3A43-4135-BD9B-E80A-96B4BBD6C4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A061D6-9241-379B-D14B-F0A67B7B95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1BC62-6F20-4BEE-9F0B-1C32F711C4F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3104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1BC62-6F20-4BEE-9F0B-1C32F711C4F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4875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452C5C-6CD4-8AC3-3CA5-6A08D5FFC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E614CC-F164-16E0-2614-30CE315CEE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E41C70-31F1-0F88-557C-014C8DE0B8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0248" y="4518203"/>
            <a:ext cx="5681980" cy="4399218"/>
          </a:xfrm>
        </p:spPr>
        <p:txBody>
          <a:bodyPr/>
          <a:lstStyle/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6C16DC-6352-EF85-E679-8F4239D627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1BC62-6F20-4BEE-9F0B-1C32F711C4F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818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0248" y="4518203"/>
            <a:ext cx="5681980" cy="4399218"/>
          </a:xfrm>
        </p:spPr>
        <p:txBody>
          <a:bodyPr/>
          <a:lstStyle/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1BC62-6F20-4BEE-9F0B-1C32F711C4F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1821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1BC62-6F20-4BEE-9F0B-1C32F711C4F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487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2E5B2-ED02-2754-A108-5169F2A494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55B22C-B8CC-9B5F-9A3F-1F4E128353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B625F-64C2-D7F1-D0A7-B81EF602A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E680F-B588-427B-A02E-F0B4FCDB0E6B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632148-7B2D-967C-BE4B-27FD78ECF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1DDAC7-848C-48CF-62C2-147130B91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9CEE3-4032-4623-8A90-24D30B711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199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C7E9E-4028-1C1A-17EE-6190CAAC8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349920-10B1-E3BD-AB94-83B05ED15C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D504E-C6D4-A275-74A1-31BD57FE5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E680F-B588-427B-A02E-F0B4FCDB0E6B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8997EE-9D8E-62F1-5233-5AF97E803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6A69BF-F960-69A1-4DE2-2A217538F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9CEE3-4032-4623-8A90-24D30B711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373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ECCDAA-CB45-3D4A-92E9-7543C1384B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C40548-8050-5525-AA47-42C9D28924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E6CC8-AE89-41BE-F57D-63BAD67C4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E680F-B588-427B-A02E-F0B4FCDB0E6B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44C1E4-7B84-76F5-3F0B-A51E759E7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7A2C0F-A2AF-A782-98CC-DC8B20A51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9CEE3-4032-4623-8A90-24D30B711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13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1EDE6-87B6-D778-68C4-A31AAA003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414E1-7A50-3F56-B700-C58A74CB5A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DB3873-B0BF-6CB0-D147-33D1BAF5D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E680F-B588-427B-A02E-F0B4FCDB0E6B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78467C-9F7F-C097-BF78-F954F4B5F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49D1DB-A7E1-11E0-CE89-3931899CD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9CEE3-4032-4623-8A90-24D30B711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896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79F1C-E3FA-719F-9AC0-69B4EB0B6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1EF0B6-9F8E-FA4B-4B19-9BA4B3BA2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497A19-4CDB-3BF7-89EA-63CAEECDC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E680F-B588-427B-A02E-F0B4FCDB0E6B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99C77D-302A-3778-8EFA-BEC560A52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12788B-FA20-D785-738E-0614436B8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9CEE3-4032-4623-8A90-24D30B711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495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868F2-3673-7C3A-046A-22E951927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976E9-EEC5-61C7-CF14-76F369C375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D11A60-CBF9-E3F0-042F-8410E11F7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486ECC-C9FD-9AAD-56A7-1BD13BD7F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E680F-B588-427B-A02E-F0B4FCDB0E6B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CC8200-E422-FF58-B43A-0CCB95FFF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1EF3E-4C96-F215-4F17-0848F9759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9CEE3-4032-4623-8A90-24D30B711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272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F2AD4-CE8E-97D8-CE8E-501A8A301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05EEDD-E201-F193-7546-E29158BC8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9962E2-6BBD-F59A-F642-9E7E6E7550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BCB132-C954-C10B-B091-C30C245CA7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C1EE6A-128F-10A9-7AEA-3350B16430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1BD3DC-6C49-925E-FD29-CF487B7C8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E680F-B588-427B-A02E-F0B4FCDB0E6B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117396-CEE4-8C7C-12F3-E73E6524C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4DB579-C6E4-1881-55D1-16AB306AE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9CEE3-4032-4623-8A90-24D30B711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366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3E99E-9E42-533A-AE7A-6E6829BBC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488F1A-7EFA-C1A7-1C84-B8E113602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E680F-B588-427B-A02E-F0B4FCDB0E6B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1A3CCC-7BA0-8B05-0EEF-C6422B840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8D9B77-4E78-DDD7-998B-456CAB745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9CEE3-4032-4623-8A90-24D30B711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26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3CCDBC-9D2A-4C18-78C4-6543B11A2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E680F-B588-427B-A02E-F0B4FCDB0E6B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B417F3-02B8-367A-14B9-ADFEF6CED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1D4956-F48D-E064-EE31-5D2C900BA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9CEE3-4032-4623-8A90-24D30B711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743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0EE5B-762C-6015-5B2B-03547C304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7164E4-C1DB-25B8-A3E4-C52CB48E9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6AEC24-324B-6ECF-324F-4099A50474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4BBEE1-0BCC-9544-92BD-2D1741811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E680F-B588-427B-A02E-F0B4FCDB0E6B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35828-827D-53B1-59D3-3DA8A2CF6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AEE5AB-4740-A0C8-51FB-867FFE766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9CEE3-4032-4623-8A90-24D30B711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549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A7612-3379-4B73-137C-FE12AEF02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532BB8-CFDC-2646-51B6-AF3CA8CCFB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76E8E5-FF27-561A-88F3-06F0A86AFC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D648F-2212-0B45-61A2-1B718ED2A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E680F-B588-427B-A02E-F0B4FCDB0E6B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9C1298-5F6C-CE8D-2277-F8AA56A15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10B475-7DED-F19F-78AE-2B2C1700C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9CEE3-4032-4623-8A90-24D30B711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052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4438EE-9880-B520-A01A-72AEF9085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49C239-6D3C-13BD-C2B7-61304235AB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D98E65-DE1E-C60C-9A30-5174F207AD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BE680F-B588-427B-A02E-F0B4FCDB0E6B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1491E3-C739-E7F3-2857-508D3023F0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B4F2F-8CBD-A0EA-8248-47D200BF07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E9CEE3-4032-4623-8A90-24D30B711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900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2.png"/><Relationship Id="rId9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414880-E247-9FC8-7130-7208EE187E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77" t="18552" r="4509" b="3814"/>
          <a:stretch>
            <a:fillRect/>
          </a:stretch>
        </p:blipFill>
        <p:spPr>
          <a:xfrm>
            <a:off x="0" y="-1"/>
            <a:ext cx="9741905" cy="6858001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pic>
        <p:nvPicPr>
          <p:cNvPr id="8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6B96A6C6-1D9A-655D-0FF5-7269E8C6EC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05" y="114408"/>
            <a:ext cx="1446849" cy="14468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8B07CB-BE50-CBD7-00F4-13E99FE39C5C}"/>
              </a:ext>
            </a:extLst>
          </p:cNvPr>
          <p:cNvSpPr txBox="1"/>
          <p:nvPr/>
        </p:nvSpPr>
        <p:spPr>
          <a:xfrm>
            <a:off x="9873343" y="364671"/>
            <a:ext cx="2193471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venir Next LT Pro" panose="020B0504020202020204" pitchFamily="34" charset="0"/>
              </a:rPr>
              <a:t>Kentucky Farmland Transition Initiative – Year One</a:t>
            </a:r>
            <a:endParaRPr lang="en-US" sz="3600" b="1" dirty="0">
              <a:latin typeface="Avenir Next LT Pro" panose="020B0504020202020204" pitchFamily="34" charset="0"/>
            </a:endParaRPr>
          </a:p>
          <a:p>
            <a:pPr algn="ctr"/>
            <a:endParaRPr lang="en-US" sz="2800" b="1" dirty="0">
              <a:latin typeface="Avenir Next LT Pro" panose="020B0504020202020204" pitchFamily="34" charset="0"/>
            </a:endParaRPr>
          </a:p>
          <a:p>
            <a:pPr algn="ctr"/>
            <a:r>
              <a:rPr lang="en-US" sz="2800" b="1" dirty="0">
                <a:latin typeface="Avenir Next LT Pro" panose="020B0504020202020204" pitchFamily="34" charset="0"/>
              </a:rPr>
              <a:t>June 5, 2025</a:t>
            </a:r>
          </a:p>
          <a:p>
            <a:pPr algn="ctr"/>
            <a:endParaRPr lang="en-US" sz="2800" b="1" dirty="0">
              <a:latin typeface="Avenir Next LT Pro" panose="020B0504020202020204" pitchFamily="34" charset="0"/>
            </a:endParaRPr>
          </a:p>
          <a:p>
            <a:pPr algn="ctr"/>
            <a:r>
              <a:rPr lang="en-US" sz="2800" b="1" dirty="0">
                <a:latin typeface="Avenir Next LT Pro" panose="020B0504020202020204" pitchFamily="34" charset="0"/>
              </a:rPr>
              <a:t>Interim Joint Committee on Agriculture </a:t>
            </a:r>
          </a:p>
        </p:txBody>
      </p:sp>
    </p:spTree>
    <p:extLst>
      <p:ext uri="{BB962C8B-B14F-4D97-AF65-F5344CB8AC3E}">
        <p14:creationId xmlns:p14="http://schemas.microsoft.com/office/powerpoint/2010/main" val="573662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1DBE9F-5075-E7E7-69BC-59D94DEC4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field of green plants&#10;&#10;Description automatically generated">
            <a:extLst>
              <a:ext uri="{FF2B5EF4-FFF2-40B4-BE49-F238E27FC236}">
                <a16:creationId xmlns:a16="http://schemas.microsoft.com/office/drawing/2014/main" id="{229368DE-DC3C-CA83-B531-970CFEF450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7209" r="303" b="24772"/>
          <a:stretch/>
        </p:blipFill>
        <p:spPr>
          <a:xfrm>
            <a:off x="-169523" y="5408611"/>
            <a:ext cx="12361524" cy="1219201"/>
          </a:xfrm>
        </p:spPr>
      </p:pic>
      <p:pic>
        <p:nvPicPr>
          <p:cNvPr id="6" name="Content Placeholder 4" descr="A field of green plants&#10;&#10;Description automatically generated">
            <a:extLst>
              <a:ext uri="{FF2B5EF4-FFF2-40B4-BE49-F238E27FC236}">
                <a16:creationId xmlns:a16="http://schemas.microsoft.com/office/drawing/2014/main" id="{AB2FBA5A-84DF-BB0D-B07C-5A1B982F4E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6" b="74681"/>
          <a:stretch/>
        </p:blipFill>
        <p:spPr>
          <a:xfrm>
            <a:off x="-107879" y="121331"/>
            <a:ext cx="12299879" cy="11017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C7373C-7EAB-9A78-08A9-466446C55EEB}"/>
              </a:ext>
            </a:extLst>
          </p:cNvPr>
          <p:cNvSpPr txBox="1"/>
          <p:nvPr/>
        </p:nvSpPr>
        <p:spPr>
          <a:xfrm>
            <a:off x="415636" y="1475573"/>
            <a:ext cx="1136882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70% of farmland will change hands in the next two decades.</a:t>
            </a:r>
          </a:p>
          <a:p>
            <a:endParaRPr lang="en-US" sz="3200" dirty="0"/>
          </a:p>
          <a:p>
            <a:r>
              <a:rPr lang="en-US" sz="3200" dirty="0"/>
              <a:t>Only 20% of family farms survive the transfer to the 2</a:t>
            </a:r>
            <a:r>
              <a:rPr lang="en-US" sz="3200" baseline="30000" dirty="0"/>
              <a:t>nd</a:t>
            </a:r>
            <a:r>
              <a:rPr lang="en-US" sz="3200" dirty="0"/>
              <a:t> generation.</a:t>
            </a:r>
          </a:p>
          <a:p>
            <a:endParaRPr lang="en-US" sz="3200" dirty="0"/>
          </a:p>
          <a:p>
            <a:r>
              <a:rPr lang="en-US" sz="3200" dirty="0"/>
              <a:t>As more demands are placed on our land, how can we help farms stay in the hands of active farmers?</a:t>
            </a:r>
          </a:p>
        </p:txBody>
      </p:sp>
      <p:pic>
        <p:nvPicPr>
          <p:cNvPr id="9" name="Picture 8" descr="A blue and white logo&#10;&#10;Description automatically generated">
            <a:extLst>
              <a:ext uri="{FF2B5EF4-FFF2-40B4-BE49-F238E27FC236}">
                <a16:creationId xmlns:a16="http://schemas.microsoft.com/office/drawing/2014/main" id="{6684C137-807E-DBE9-8562-96ECE0A2FE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197" y="5423290"/>
            <a:ext cx="1223261" cy="12232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233C2A-1987-E72B-6021-1ECB0CDF6873}"/>
              </a:ext>
            </a:extLst>
          </p:cNvPr>
          <p:cNvSpPr txBox="1"/>
          <p:nvPr/>
        </p:nvSpPr>
        <p:spPr>
          <a:xfrm>
            <a:off x="267556" y="400123"/>
            <a:ext cx="117947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Challenge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71108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A85C17-BB49-5820-2EAB-D07EDCF1A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924FFF-D02B-C26F-C574-2D0A072548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77" t="18552" r="4509" b="3814"/>
          <a:stretch>
            <a:fillRect/>
          </a:stretch>
        </p:blipFill>
        <p:spPr>
          <a:xfrm>
            <a:off x="0" y="-1"/>
            <a:ext cx="9741905" cy="6858001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pic>
        <p:nvPicPr>
          <p:cNvPr id="8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5288CA7E-858C-C494-313A-BD55151577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05" y="114408"/>
            <a:ext cx="1446849" cy="14468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D0C6BC-775C-99CC-ED01-0E3F38033351}"/>
              </a:ext>
            </a:extLst>
          </p:cNvPr>
          <p:cNvSpPr txBox="1"/>
          <p:nvPr/>
        </p:nvSpPr>
        <p:spPr>
          <a:xfrm>
            <a:off x="9884229" y="1142157"/>
            <a:ext cx="219347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latin typeface="Avenir Next LT Pro" panose="020B0504020202020204" pitchFamily="34" charset="0"/>
              </a:rPr>
              <a:t>Thank you for your efforts to work together to keep farmland in the hands of active farmers.</a:t>
            </a:r>
            <a:endParaRPr lang="en-US" sz="3600" b="1" i="1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47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outline of a state&#10;&#10;AI-generated content may be incorrect.">
            <a:extLst>
              <a:ext uri="{FF2B5EF4-FFF2-40B4-BE49-F238E27FC236}">
                <a16:creationId xmlns:a16="http://schemas.microsoft.com/office/drawing/2014/main" id="{BFB677AE-78D8-D8AC-5BE4-4B245A8E343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4" t="32142" r="30535" b="32778"/>
          <a:stretch>
            <a:fillRect/>
          </a:stretch>
        </p:blipFill>
        <p:spPr>
          <a:xfrm>
            <a:off x="2084612" y="1255500"/>
            <a:ext cx="7717973" cy="3930167"/>
          </a:xfrm>
          <a:prstGeom prst="rect">
            <a:avLst/>
          </a:prstGeom>
        </p:spPr>
      </p:pic>
      <p:pic>
        <p:nvPicPr>
          <p:cNvPr id="5" name="Content Placeholder 4" descr="A field of green plants&#10;&#10;Description automatically generated">
            <a:extLst>
              <a:ext uri="{FF2B5EF4-FFF2-40B4-BE49-F238E27FC236}">
                <a16:creationId xmlns:a16="http://schemas.microsoft.com/office/drawing/2014/main" id="{3DA95F3B-8EAE-C901-8561-71858AE276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" t="47209" r="302" b="24772"/>
          <a:stretch/>
        </p:blipFill>
        <p:spPr>
          <a:xfrm>
            <a:off x="0" y="5408611"/>
            <a:ext cx="12192000" cy="1219201"/>
          </a:xfrm>
        </p:spPr>
      </p:pic>
      <p:pic>
        <p:nvPicPr>
          <p:cNvPr id="6" name="Content Placeholder 4" descr="A field of green plants&#10;&#10;Description automatically generated">
            <a:extLst>
              <a:ext uri="{FF2B5EF4-FFF2-40B4-BE49-F238E27FC236}">
                <a16:creationId xmlns:a16="http://schemas.microsoft.com/office/drawing/2014/main" id="{5EFB50FF-A566-A634-C190-741923EB81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" r="1706" b="74681"/>
          <a:stretch/>
        </p:blipFill>
        <p:spPr>
          <a:xfrm>
            <a:off x="-2" y="106117"/>
            <a:ext cx="12192001" cy="11017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6A863DF-1AAC-8EA2-3567-B1DE2619AD99}"/>
              </a:ext>
            </a:extLst>
          </p:cNvPr>
          <p:cNvSpPr txBox="1"/>
          <p:nvPr/>
        </p:nvSpPr>
        <p:spPr>
          <a:xfrm>
            <a:off x="1294833" y="4899739"/>
            <a:ext cx="9877994" cy="41036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kern="1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At this rate, the number of Kentucky’s farmers will be cut in half in the next 60 years.</a:t>
            </a:r>
            <a:r>
              <a:rPr lang="en-US" sz="2000" kern="1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Picture 1" descr="A blue and white logo&#10;&#10;Description automatically generated">
            <a:extLst>
              <a:ext uri="{FF2B5EF4-FFF2-40B4-BE49-F238E27FC236}">
                <a16:creationId xmlns:a16="http://schemas.microsoft.com/office/drawing/2014/main" id="{E2D07ABD-B9DA-0532-7865-53CBFB202D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197" y="5423290"/>
            <a:ext cx="1223261" cy="12232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7B2BF03-DA43-0E06-96FB-9D463ABFAE51}"/>
              </a:ext>
            </a:extLst>
          </p:cNvPr>
          <p:cNvSpPr txBox="1"/>
          <p:nvPr/>
        </p:nvSpPr>
        <p:spPr>
          <a:xfrm>
            <a:off x="267556" y="400123"/>
            <a:ext cx="11794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Loss of Farmland in Kentucky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7927D5-4001-FB70-595E-A99EB7AB2069}"/>
              </a:ext>
            </a:extLst>
          </p:cNvPr>
          <p:cNvSpPr txBox="1"/>
          <p:nvPr/>
        </p:nvSpPr>
        <p:spPr>
          <a:xfrm>
            <a:off x="1029862" y="1613908"/>
            <a:ext cx="10754596" cy="3162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kern="1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In the last 20 years, Kentucky lost 1.4 million acres of farmland.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050" b="1" kern="100" dirty="0"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kern="1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For the first time, farmland in Kentucky has fallen below 50% of the land area in the state.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500" b="1" kern="100" dirty="0"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kern="1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In just the last 5 years, Kentucky lost over half a million acres or 4% of our farmland.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F9EF2156-5653-B977-297E-FF2CED2D4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9EDC37BF-9691-6C2F-F862-591C02FD34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056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434549-C685-1D37-6B63-9B696F676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field of green plants&#10;&#10;Description automatically generated">
            <a:extLst>
              <a:ext uri="{FF2B5EF4-FFF2-40B4-BE49-F238E27FC236}">
                <a16:creationId xmlns:a16="http://schemas.microsoft.com/office/drawing/2014/main" id="{E60B274B-5BD6-8D4C-96A9-0709C34376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" t="47209" r="302" b="24772"/>
          <a:stretch/>
        </p:blipFill>
        <p:spPr>
          <a:xfrm>
            <a:off x="0" y="5408611"/>
            <a:ext cx="12192000" cy="1219201"/>
          </a:xfrm>
        </p:spPr>
      </p:pic>
      <p:pic>
        <p:nvPicPr>
          <p:cNvPr id="6" name="Content Placeholder 4" descr="A field of green plants&#10;&#10;Description automatically generated">
            <a:extLst>
              <a:ext uri="{FF2B5EF4-FFF2-40B4-BE49-F238E27FC236}">
                <a16:creationId xmlns:a16="http://schemas.microsoft.com/office/drawing/2014/main" id="{FCD3E29F-97F9-7F35-E346-0773E8CD79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" r="1706" b="74681"/>
          <a:stretch/>
        </p:blipFill>
        <p:spPr>
          <a:xfrm>
            <a:off x="-2" y="106117"/>
            <a:ext cx="12192001" cy="1101725"/>
          </a:xfrm>
          <a:prstGeom prst="rect">
            <a:avLst/>
          </a:prstGeom>
        </p:spPr>
      </p:pic>
      <p:pic>
        <p:nvPicPr>
          <p:cNvPr id="2" name="Picture 1" descr="A blue and white logo&#10;&#10;Description automatically generated">
            <a:extLst>
              <a:ext uri="{FF2B5EF4-FFF2-40B4-BE49-F238E27FC236}">
                <a16:creationId xmlns:a16="http://schemas.microsoft.com/office/drawing/2014/main" id="{1F1B0974-5203-7C0D-6279-57DDA0B19F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197" y="5423290"/>
            <a:ext cx="1223261" cy="12232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D350C0-0682-64EF-6701-A1573A3B4E38}"/>
              </a:ext>
            </a:extLst>
          </p:cNvPr>
          <p:cNvSpPr txBox="1"/>
          <p:nvPr/>
        </p:nvSpPr>
        <p:spPr>
          <a:xfrm>
            <a:off x="267556" y="400123"/>
            <a:ext cx="119244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Launch of Kentucky Farmland Transition Initiative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5B224D-F927-B432-4713-3CEF456FFFA8}"/>
              </a:ext>
            </a:extLst>
          </p:cNvPr>
          <p:cNvSpPr txBox="1"/>
          <p:nvPr/>
        </p:nvSpPr>
        <p:spPr>
          <a:xfrm>
            <a:off x="566599" y="1438673"/>
            <a:ext cx="3471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Educate and Inform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D436B9-5869-DE74-F5E2-C128DA2D77B0}"/>
              </a:ext>
            </a:extLst>
          </p:cNvPr>
          <p:cNvSpPr txBox="1"/>
          <p:nvPr/>
        </p:nvSpPr>
        <p:spPr>
          <a:xfrm>
            <a:off x="8345392" y="1438673"/>
            <a:ext cx="3471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Review Policy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C7F153-7734-AFCA-555A-AFE3A07B46F4}"/>
              </a:ext>
            </a:extLst>
          </p:cNvPr>
          <p:cNvSpPr txBox="1"/>
          <p:nvPr/>
        </p:nvSpPr>
        <p:spPr>
          <a:xfrm>
            <a:off x="4245428" y="1438674"/>
            <a:ext cx="3471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Connect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8F6697F-9D1C-21B2-7EB2-9DDDCE676E4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87258" y="2236132"/>
            <a:ext cx="2451856" cy="161215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7FB44A07-EF21-D6A1-F0ED-0BF1CB21341B}"/>
              </a:ext>
            </a:extLst>
          </p:cNvPr>
          <p:cNvGrpSpPr/>
          <p:nvPr/>
        </p:nvGrpSpPr>
        <p:grpSpPr>
          <a:xfrm>
            <a:off x="8496242" y="2133690"/>
            <a:ext cx="3428202" cy="2995764"/>
            <a:chOff x="8524984" y="1684186"/>
            <a:chExt cx="3428202" cy="230082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FC5B093-6D89-E4D8-E4D5-AF2DD9139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0110039" y="1684186"/>
              <a:ext cx="1843147" cy="196558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E10F2B2-BFFA-B0D8-4367-515A24F35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8524984" y="2205198"/>
              <a:ext cx="2848499" cy="1779813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67FCD82-66C6-B0C6-BEE9-E2038205C44D}"/>
              </a:ext>
            </a:extLst>
          </p:cNvPr>
          <p:cNvGrpSpPr/>
          <p:nvPr/>
        </p:nvGrpSpPr>
        <p:grpSpPr>
          <a:xfrm>
            <a:off x="267556" y="2131169"/>
            <a:ext cx="3770852" cy="3429287"/>
            <a:chOff x="267556" y="2560509"/>
            <a:chExt cx="3770852" cy="3429287"/>
          </a:xfrm>
        </p:grpSpPr>
        <p:pic>
          <p:nvPicPr>
            <p:cNvPr id="3" name="Picture 2" descr="A field of grass with blue sky and clouds&#10;&#10;Description automatically generated">
              <a:extLst>
                <a:ext uri="{FF2B5EF4-FFF2-40B4-BE49-F238E27FC236}">
                  <a16:creationId xmlns:a16="http://schemas.microsoft.com/office/drawing/2014/main" id="{5611358D-49DA-109B-A37D-A629D23FA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67556" y="2560509"/>
              <a:ext cx="3410164" cy="1921496"/>
            </a:xfrm>
            <a:prstGeom prst="rect">
              <a:avLst/>
            </a:prstGeom>
          </p:spPr>
        </p:pic>
        <p:pic>
          <p:nvPicPr>
            <p:cNvPr id="25" name="Picture 24" descr="A white rectangular card with text&#10;&#10;Description automatically generated with medium confidence">
              <a:extLst>
                <a:ext uri="{FF2B5EF4-FFF2-40B4-BE49-F238E27FC236}">
                  <a16:creationId xmlns:a16="http://schemas.microsoft.com/office/drawing/2014/main" id="{324FA5CD-6F39-4261-0B5E-76D649249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8716" y="3370104"/>
              <a:ext cx="2619692" cy="261969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1D557498-7A31-86DA-4B6A-1EF28CD610C7}"/>
              </a:ext>
            </a:extLst>
          </p:cNvPr>
          <p:cNvSpPr/>
          <p:nvPr/>
        </p:nvSpPr>
        <p:spPr>
          <a:xfrm>
            <a:off x="5457124" y="3155787"/>
            <a:ext cx="2839654" cy="2467141"/>
          </a:xfrm>
          <a:prstGeom prst="ellipse">
            <a:avLst/>
          </a:prstGeom>
          <a:solidFill>
            <a:srgbClr val="004B8D"/>
          </a:solidFill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Legal</a:t>
            </a:r>
          </a:p>
          <a:p>
            <a:pPr algn="ctr"/>
            <a:r>
              <a:rPr lang="en-US" dirty="0"/>
              <a:t>Accounting</a:t>
            </a:r>
          </a:p>
          <a:p>
            <a:pPr algn="ctr"/>
            <a:r>
              <a:rPr lang="en-US" dirty="0"/>
              <a:t>Estate Planning</a:t>
            </a:r>
          </a:p>
          <a:p>
            <a:pPr algn="ctr"/>
            <a:r>
              <a:rPr lang="en-US" dirty="0"/>
              <a:t>Business</a:t>
            </a:r>
          </a:p>
          <a:p>
            <a:pPr algn="ctr"/>
            <a:r>
              <a:rPr lang="en-US" dirty="0"/>
              <a:t>Mediation</a:t>
            </a:r>
          </a:p>
        </p:txBody>
      </p:sp>
    </p:spTree>
    <p:extLst>
      <p:ext uri="{BB962C8B-B14F-4D97-AF65-F5344CB8AC3E}">
        <p14:creationId xmlns:p14="http://schemas.microsoft.com/office/powerpoint/2010/main" val="3864287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field of green plants&#10;&#10;Description automatically generated">
            <a:extLst>
              <a:ext uri="{FF2B5EF4-FFF2-40B4-BE49-F238E27FC236}">
                <a16:creationId xmlns:a16="http://schemas.microsoft.com/office/drawing/2014/main" id="{3DA95F3B-8EAE-C901-8561-71858AE276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7209" r="303" b="24772"/>
          <a:stretch/>
        </p:blipFill>
        <p:spPr>
          <a:xfrm>
            <a:off x="-164387" y="5408611"/>
            <a:ext cx="12356387" cy="1219201"/>
          </a:xfrm>
        </p:spPr>
      </p:pic>
      <p:pic>
        <p:nvPicPr>
          <p:cNvPr id="6" name="Content Placeholder 4" descr="A field of green plants&#10;&#10;Description automatically generated">
            <a:extLst>
              <a:ext uri="{FF2B5EF4-FFF2-40B4-BE49-F238E27FC236}">
                <a16:creationId xmlns:a16="http://schemas.microsoft.com/office/drawing/2014/main" id="{5EFB50FF-A566-A634-C190-741923EB81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6" b="74681"/>
          <a:stretch/>
        </p:blipFill>
        <p:spPr>
          <a:xfrm>
            <a:off x="-107878" y="106117"/>
            <a:ext cx="12299878" cy="11017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7F24DB1-B923-2DED-774B-E1E1D6F21FBA}"/>
              </a:ext>
            </a:extLst>
          </p:cNvPr>
          <p:cNvSpPr txBox="1"/>
          <p:nvPr/>
        </p:nvSpPr>
        <p:spPr>
          <a:xfrm>
            <a:off x="5459001" y="2032606"/>
            <a:ext cx="63751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Website (kyfarmlandtransition.com) was launched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Share information on the problem.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Provide resources to help.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Offer an opportunity for the public to engage.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474CA3-287B-790E-2F1E-48E5CBDB1297}"/>
              </a:ext>
            </a:extLst>
          </p:cNvPr>
          <p:cNvSpPr txBox="1"/>
          <p:nvPr/>
        </p:nvSpPr>
        <p:spPr>
          <a:xfrm>
            <a:off x="5459001" y="3383518"/>
            <a:ext cx="6079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Resources on site include: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Guides and workbooks for farmers and landowners.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Materials for those working with farmers and landowners.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Contact form to provide input and seek help.</a:t>
            </a:r>
          </a:p>
        </p:txBody>
      </p:sp>
      <p:pic>
        <p:nvPicPr>
          <p:cNvPr id="3" name="Picture 2" descr="A field of grass with blue sky and clouds&#10;&#10;Description automatically generated">
            <a:extLst>
              <a:ext uri="{FF2B5EF4-FFF2-40B4-BE49-F238E27FC236}">
                <a16:creationId xmlns:a16="http://schemas.microsoft.com/office/drawing/2014/main" id="{B3AAF454-97BB-2BA0-0409-F3F5FF5568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334" y="1463964"/>
            <a:ext cx="3410164" cy="1921496"/>
          </a:xfrm>
          <a:prstGeom prst="rect">
            <a:avLst/>
          </a:prstGeom>
        </p:spPr>
      </p:pic>
      <p:pic>
        <p:nvPicPr>
          <p:cNvPr id="4" name="Picture 3" descr="A blue and white logo&#10;&#10;Description automatically generated">
            <a:extLst>
              <a:ext uri="{FF2B5EF4-FFF2-40B4-BE49-F238E27FC236}">
                <a16:creationId xmlns:a16="http://schemas.microsoft.com/office/drawing/2014/main" id="{923AB18E-B82F-F788-B865-044BC78D39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197" y="5423290"/>
            <a:ext cx="1223261" cy="1223261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56346D9D-CF03-D2A0-D545-FB74FA734F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9820" y="3641582"/>
            <a:ext cx="3632644" cy="2173377"/>
          </a:xfrm>
          <a:prstGeom prst="rect">
            <a:avLst/>
          </a:prstGeom>
        </p:spPr>
      </p:pic>
      <p:sp useBgFill="1">
        <p:nvSpPr>
          <p:cNvPr id="8" name="Oval 7">
            <a:extLst>
              <a:ext uri="{FF2B5EF4-FFF2-40B4-BE49-F238E27FC236}">
                <a16:creationId xmlns:a16="http://schemas.microsoft.com/office/drawing/2014/main" id="{A6EDECDB-F2E4-6CE7-D892-5E32BE9094DE}"/>
              </a:ext>
            </a:extLst>
          </p:cNvPr>
          <p:cNvSpPr/>
          <p:nvPr/>
        </p:nvSpPr>
        <p:spPr>
          <a:xfrm>
            <a:off x="5449676" y="881861"/>
            <a:ext cx="5577533" cy="542929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  <a:p>
            <a:pPr algn="ctr"/>
            <a:r>
              <a:rPr lang="en-US" sz="2200" dirty="0">
                <a:solidFill>
                  <a:schemeClr val="tx1"/>
                </a:solidFill>
              </a:rPr>
              <a:t>Over 5,000 people reached via website.</a:t>
            </a:r>
          </a:p>
          <a:p>
            <a:pPr algn="ctr"/>
            <a:endParaRPr lang="en-US" sz="2200" dirty="0">
              <a:solidFill>
                <a:schemeClr val="tx1"/>
              </a:solidFill>
            </a:endParaRPr>
          </a:p>
          <a:p>
            <a:pPr algn="ctr"/>
            <a:r>
              <a:rPr lang="en-US" sz="2200" dirty="0">
                <a:solidFill>
                  <a:schemeClr val="tx1"/>
                </a:solidFill>
              </a:rPr>
              <a:t>Over 125 people requested and receiving resources and referrals.</a:t>
            </a:r>
          </a:p>
          <a:p>
            <a:pPr algn="ctr"/>
            <a:endParaRPr lang="en-US" sz="2200" dirty="0">
              <a:solidFill>
                <a:schemeClr val="tx1"/>
              </a:solidFill>
            </a:endParaRPr>
          </a:p>
          <a:p>
            <a:pPr algn="ctr"/>
            <a:r>
              <a:rPr lang="en-US" sz="2200" dirty="0">
                <a:solidFill>
                  <a:schemeClr val="tx1"/>
                </a:solidFill>
              </a:rPr>
              <a:t>Over 3,600 people attended meetings, workshops, etc.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EA0F38-3E5F-2B7B-4504-B43171E69CA0}"/>
              </a:ext>
            </a:extLst>
          </p:cNvPr>
          <p:cNvSpPr txBox="1"/>
          <p:nvPr/>
        </p:nvSpPr>
        <p:spPr>
          <a:xfrm>
            <a:off x="229334" y="429012"/>
            <a:ext cx="11794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Educate and Inform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989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9AE717-1147-4957-717D-63407A238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field of green plants&#10;&#10;Description automatically generated">
            <a:extLst>
              <a:ext uri="{FF2B5EF4-FFF2-40B4-BE49-F238E27FC236}">
                <a16:creationId xmlns:a16="http://schemas.microsoft.com/office/drawing/2014/main" id="{7B2B9B6B-C9AE-A0FB-8468-B99E7015B7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" r="1707" b="74681"/>
          <a:stretch/>
        </p:blipFill>
        <p:spPr>
          <a:xfrm>
            <a:off x="0" y="115888"/>
            <a:ext cx="12192000" cy="1101725"/>
          </a:xfrm>
          <a:prstGeom prst="rect">
            <a:avLst/>
          </a:prstGeom>
        </p:spPr>
      </p:pic>
      <p:pic>
        <p:nvPicPr>
          <p:cNvPr id="7" name="Content Placeholder 4" descr="A field of green plants&#10;&#10;Description automatically generated">
            <a:extLst>
              <a:ext uri="{FF2B5EF4-FFF2-40B4-BE49-F238E27FC236}">
                <a16:creationId xmlns:a16="http://schemas.microsoft.com/office/drawing/2014/main" id="{FDBF41E1-C13D-57F3-1BCA-B63C6E9C1F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" t="47209" r="303" b="24772"/>
          <a:stretch/>
        </p:blipFill>
        <p:spPr>
          <a:xfrm>
            <a:off x="0" y="5408611"/>
            <a:ext cx="12192000" cy="1219201"/>
          </a:xfrm>
        </p:spPr>
      </p:pic>
      <p:pic>
        <p:nvPicPr>
          <p:cNvPr id="9" name="Picture 8" descr="A blue and white logo&#10;&#10;Description automatically generated">
            <a:extLst>
              <a:ext uri="{FF2B5EF4-FFF2-40B4-BE49-F238E27FC236}">
                <a16:creationId xmlns:a16="http://schemas.microsoft.com/office/drawing/2014/main" id="{9B06015C-DF61-F93D-259F-8A5C88386F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197" y="5423290"/>
            <a:ext cx="1223261" cy="12232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623993-7FCA-F8DB-85E4-23AFA38BD87A}"/>
              </a:ext>
            </a:extLst>
          </p:cNvPr>
          <p:cNvSpPr txBox="1"/>
          <p:nvPr/>
        </p:nvSpPr>
        <p:spPr>
          <a:xfrm>
            <a:off x="267556" y="400123"/>
            <a:ext cx="11794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KFTI Efforts Around the State</a:t>
            </a:r>
          </a:p>
        </p:txBody>
      </p:sp>
      <p:pic>
        <p:nvPicPr>
          <p:cNvPr id="10" name="Picture 9" descr="A poster with text and images of cows&#10;&#10;Description automatically generated">
            <a:extLst>
              <a:ext uri="{FF2B5EF4-FFF2-40B4-BE49-F238E27FC236}">
                <a16:creationId xmlns:a16="http://schemas.microsoft.com/office/drawing/2014/main" id="{92411832-6620-3B21-F857-B0A39D7026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689" y="1377542"/>
            <a:ext cx="2209942" cy="28607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 descr="A poster with text and a person pointing at a field&#10;&#10;Description automatically generated">
            <a:extLst>
              <a:ext uri="{FF2B5EF4-FFF2-40B4-BE49-F238E27FC236}">
                <a16:creationId xmlns:a16="http://schemas.microsoft.com/office/drawing/2014/main" id="{D2401C80-0AE6-C5F5-9376-E11D57B896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145" y="2729694"/>
            <a:ext cx="2657921" cy="36560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 descr="A close-up of a person's photo&#10;&#10;Description automatically generated">
            <a:extLst>
              <a:ext uri="{FF2B5EF4-FFF2-40B4-BE49-F238E27FC236}">
                <a16:creationId xmlns:a16="http://schemas.microsoft.com/office/drawing/2014/main" id="{A347E49D-AD75-F92D-2171-8A9E713CE6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193" y="1284684"/>
            <a:ext cx="2323537" cy="30464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 descr="A white rectangular card with text&#10;&#10;Description automatically generated with medium confidence">
            <a:extLst>
              <a:ext uri="{FF2B5EF4-FFF2-40B4-BE49-F238E27FC236}">
                <a16:creationId xmlns:a16="http://schemas.microsoft.com/office/drawing/2014/main" id="{69D4D6E3-7244-5F9D-4918-EED0274B70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85" y="1377542"/>
            <a:ext cx="2619692" cy="26196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 descr="A poster for estate planning workshop&#10;&#10;Description automatically generated">
            <a:extLst>
              <a:ext uri="{FF2B5EF4-FFF2-40B4-BE49-F238E27FC236}">
                <a16:creationId xmlns:a16="http://schemas.microsoft.com/office/drawing/2014/main" id="{E9B323D2-D041-269C-FA5A-BBF030F6A8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127" y="2917843"/>
            <a:ext cx="2734676" cy="35400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55421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field of green plants&#10;&#10;Description automatically generated">
            <a:extLst>
              <a:ext uri="{FF2B5EF4-FFF2-40B4-BE49-F238E27FC236}">
                <a16:creationId xmlns:a16="http://schemas.microsoft.com/office/drawing/2014/main" id="{3DA95F3B-8EAE-C901-8561-71858AE276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7209" r="303" b="24772"/>
          <a:stretch/>
        </p:blipFill>
        <p:spPr>
          <a:xfrm>
            <a:off x="-241443" y="5408611"/>
            <a:ext cx="12433443" cy="1219201"/>
          </a:xfrm>
        </p:spPr>
      </p:pic>
      <p:pic>
        <p:nvPicPr>
          <p:cNvPr id="6" name="Content Placeholder 4" descr="A field of green plants&#10;&#10;Description automatically generated">
            <a:extLst>
              <a:ext uri="{FF2B5EF4-FFF2-40B4-BE49-F238E27FC236}">
                <a16:creationId xmlns:a16="http://schemas.microsoft.com/office/drawing/2014/main" id="{5EFB50FF-A566-A634-C190-741923EB81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6" b="74681"/>
          <a:stretch/>
        </p:blipFill>
        <p:spPr>
          <a:xfrm>
            <a:off x="-138701" y="81054"/>
            <a:ext cx="12330701" cy="1101725"/>
          </a:xfrm>
          <a:prstGeom prst="rect">
            <a:avLst/>
          </a:prstGeom>
        </p:spPr>
      </p:pic>
      <p:pic>
        <p:nvPicPr>
          <p:cNvPr id="3" name="Picture 2" descr="A blue and white logo&#10;&#10;Description automatically generated">
            <a:extLst>
              <a:ext uri="{FF2B5EF4-FFF2-40B4-BE49-F238E27FC236}">
                <a16:creationId xmlns:a16="http://schemas.microsoft.com/office/drawing/2014/main" id="{A06EAF86-F55B-9A52-7F32-067E102A5A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197" y="5423290"/>
            <a:ext cx="1223261" cy="122326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C081071-3255-10A1-79FE-BBBD016068FC}"/>
              </a:ext>
            </a:extLst>
          </p:cNvPr>
          <p:cNvSpPr txBox="1"/>
          <p:nvPr/>
        </p:nvSpPr>
        <p:spPr>
          <a:xfrm>
            <a:off x="267556" y="400123"/>
            <a:ext cx="11794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Connect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05C8626-2990-221B-17BA-E40225F2017F}"/>
              </a:ext>
            </a:extLst>
          </p:cNvPr>
          <p:cNvSpPr/>
          <p:nvPr/>
        </p:nvSpPr>
        <p:spPr>
          <a:xfrm>
            <a:off x="876747" y="5502885"/>
            <a:ext cx="9559264" cy="1030652"/>
          </a:xfrm>
          <a:prstGeom prst="roundRect">
            <a:avLst/>
          </a:prstGeom>
          <a:ln>
            <a:solidFill>
              <a:srgbClr val="004B8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Established the KFTI Network with 28 Members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/>
              <a:t>Connected with attorneys, CPAs, estate planners, business advisors, and other experts.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BC9466-0BB6-0AF9-448D-D8CE6572AC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571" y="1385252"/>
            <a:ext cx="6205312" cy="38208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298207F-C870-9D8B-88C8-DF7F94263C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9798" y="1366513"/>
            <a:ext cx="5344660" cy="296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0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allAtOnce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625D1-EEBC-0A34-B20D-E61B85A2B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field of green plants&#10;&#10;Description automatically generated">
            <a:extLst>
              <a:ext uri="{FF2B5EF4-FFF2-40B4-BE49-F238E27FC236}">
                <a16:creationId xmlns:a16="http://schemas.microsoft.com/office/drawing/2014/main" id="{4925D88C-A9EB-DB28-D454-91A329189A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7209" r="303" b="24772"/>
          <a:stretch/>
        </p:blipFill>
        <p:spPr>
          <a:xfrm>
            <a:off x="-169523" y="5408611"/>
            <a:ext cx="12361524" cy="1219201"/>
          </a:xfrm>
        </p:spPr>
      </p:pic>
      <p:pic>
        <p:nvPicPr>
          <p:cNvPr id="6" name="Content Placeholder 4" descr="A field of green plants&#10;&#10;Description automatically generated">
            <a:extLst>
              <a:ext uri="{FF2B5EF4-FFF2-40B4-BE49-F238E27FC236}">
                <a16:creationId xmlns:a16="http://schemas.microsoft.com/office/drawing/2014/main" id="{2CBE83F9-0B1A-DBE6-75FD-8117C98579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6" b="74681"/>
          <a:stretch/>
        </p:blipFill>
        <p:spPr>
          <a:xfrm>
            <a:off x="-107879" y="81054"/>
            <a:ext cx="12299879" cy="1101725"/>
          </a:xfrm>
          <a:prstGeom prst="rect">
            <a:avLst/>
          </a:prstGeom>
        </p:spPr>
      </p:pic>
      <p:pic>
        <p:nvPicPr>
          <p:cNvPr id="9" name="Picture 8" descr="A blue and white logo&#10;&#10;Description automatically generated">
            <a:extLst>
              <a:ext uri="{FF2B5EF4-FFF2-40B4-BE49-F238E27FC236}">
                <a16:creationId xmlns:a16="http://schemas.microsoft.com/office/drawing/2014/main" id="{26741BF1-706A-AAA1-E923-1AB59253FC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197" y="5423290"/>
            <a:ext cx="1223261" cy="122326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D04CF07-38AF-B360-E75E-2283416C598D}"/>
              </a:ext>
            </a:extLst>
          </p:cNvPr>
          <p:cNvSpPr txBox="1"/>
          <p:nvPr/>
        </p:nvSpPr>
        <p:spPr>
          <a:xfrm>
            <a:off x="267556" y="400123"/>
            <a:ext cx="11794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Review Policy 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47C25A-D42C-693C-37C1-6F5394CE9D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96" y="1369697"/>
            <a:ext cx="4291982" cy="22531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E8E6D0-69B6-A701-A704-D9A61B2D81D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85940" y="2511641"/>
            <a:ext cx="2848499" cy="231738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F557F98-1FD0-0ED5-F415-E1582FFCDD8C}"/>
              </a:ext>
            </a:extLst>
          </p:cNvPr>
          <p:cNvSpPr txBox="1"/>
          <p:nvPr/>
        </p:nvSpPr>
        <p:spPr>
          <a:xfrm>
            <a:off x="6692900" y="1479550"/>
            <a:ext cx="518420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Introduction of HB 703 by Chairman Dossett to update the Kentucky Selling Farmer Tax Credit. Enacted as part of HB 775.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Allows all active farmers to benefit from the incentive to keep land in production.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Allows credits to be preapproved prior to sale.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Increases the tax credit to $50,000 for land sold to a beginning farmer.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069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field of green plants&#10;&#10;Description automatically generated">
            <a:extLst>
              <a:ext uri="{FF2B5EF4-FFF2-40B4-BE49-F238E27FC236}">
                <a16:creationId xmlns:a16="http://schemas.microsoft.com/office/drawing/2014/main" id="{3DA95F3B-8EAE-C901-8561-71858AE276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7209" r="303" b="24772"/>
          <a:stretch/>
        </p:blipFill>
        <p:spPr>
          <a:xfrm>
            <a:off x="-169523" y="5408611"/>
            <a:ext cx="12361524" cy="1219201"/>
          </a:xfrm>
        </p:spPr>
      </p:pic>
      <p:pic>
        <p:nvPicPr>
          <p:cNvPr id="6" name="Content Placeholder 4" descr="A field of green plants&#10;&#10;Description automatically generated">
            <a:extLst>
              <a:ext uri="{FF2B5EF4-FFF2-40B4-BE49-F238E27FC236}">
                <a16:creationId xmlns:a16="http://schemas.microsoft.com/office/drawing/2014/main" id="{5EFB50FF-A566-A634-C190-741923EB81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6" b="74681"/>
          <a:stretch/>
        </p:blipFill>
        <p:spPr>
          <a:xfrm>
            <a:off x="-107879" y="81054"/>
            <a:ext cx="12299879" cy="1101725"/>
          </a:xfrm>
          <a:prstGeom prst="rect">
            <a:avLst/>
          </a:prstGeom>
        </p:spPr>
      </p:pic>
      <p:pic>
        <p:nvPicPr>
          <p:cNvPr id="9" name="Picture 8" descr="A blue and white logo&#10;&#10;Description automatically generated">
            <a:extLst>
              <a:ext uri="{FF2B5EF4-FFF2-40B4-BE49-F238E27FC236}">
                <a16:creationId xmlns:a16="http://schemas.microsoft.com/office/drawing/2014/main" id="{6949E531-79E5-84F4-9FC7-ABFED1B322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197" y="5423290"/>
            <a:ext cx="1223261" cy="122326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106FE40-8C9C-D6D1-5D4C-503585950DC3}"/>
              </a:ext>
            </a:extLst>
          </p:cNvPr>
          <p:cNvSpPr txBox="1"/>
          <p:nvPr/>
        </p:nvSpPr>
        <p:spPr>
          <a:xfrm>
            <a:off x="267556" y="400123"/>
            <a:ext cx="11794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Review Policy 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A4889FD-25C8-ED7D-E44C-879BCCBB64A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0686" y="1086469"/>
            <a:ext cx="3374114" cy="468506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123DB03-FC23-730E-A778-E86F51AFDEE1}"/>
              </a:ext>
            </a:extLst>
          </p:cNvPr>
          <p:cNvSpPr txBox="1"/>
          <p:nvPr/>
        </p:nvSpPr>
        <p:spPr>
          <a:xfrm>
            <a:off x="4536621" y="1326098"/>
            <a:ext cx="74422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Introduction of S. 930 by Senator McConnell to create a federal incentive to keep land in the hands of active farmers: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Gives retiring farmers more control over the taxes from sale of farmland.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Gives active farmers a leg up on the purchase of land.</a:t>
            </a:r>
          </a:p>
          <a:p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Provides tax benefits that a retiring farmer would receive anyway in their estates but makes available those benefits during their lifetime.</a:t>
            </a:r>
          </a:p>
          <a:p>
            <a:r>
              <a:rPr lang="en-US" dirty="0"/>
              <a:t> 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Reduces the challenge farmers face of being “asset rich and cash poor”.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55434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field of green plants&#10;&#10;Description automatically generated">
            <a:extLst>
              <a:ext uri="{FF2B5EF4-FFF2-40B4-BE49-F238E27FC236}">
                <a16:creationId xmlns:a16="http://schemas.microsoft.com/office/drawing/2014/main" id="{3DA95F3B-8EAE-C901-8561-71858AE276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7209" r="303" b="24772"/>
          <a:stretch/>
        </p:blipFill>
        <p:spPr>
          <a:xfrm>
            <a:off x="-241443" y="5408611"/>
            <a:ext cx="12433443" cy="1219201"/>
          </a:xfrm>
        </p:spPr>
      </p:pic>
      <p:pic>
        <p:nvPicPr>
          <p:cNvPr id="6" name="Content Placeholder 4" descr="A field of green plants&#10;&#10;Description automatically generated">
            <a:extLst>
              <a:ext uri="{FF2B5EF4-FFF2-40B4-BE49-F238E27FC236}">
                <a16:creationId xmlns:a16="http://schemas.microsoft.com/office/drawing/2014/main" id="{5EFB50FF-A566-A634-C190-741923EB81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6" b="74681"/>
          <a:stretch/>
        </p:blipFill>
        <p:spPr>
          <a:xfrm>
            <a:off x="-138701" y="81054"/>
            <a:ext cx="12330701" cy="1101725"/>
          </a:xfrm>
          <a:prstGeom prst="rect">
            <a:avLst/>
          </a:prstGeom>
        </p:spPr>
      </p:pic>
      <p:pic>
        <p:nvPicPr>
          <p:cNvPr id="3" name="Picture 2" descr="A blue and white logo&#10;&#10;Description automatically generated">
            <a:extLst>
              <a:ext uri="{FF2B5EF4-FFF2-40B4-BE49-F238E27FC236}">
                <a16:creationId xmlns:a16="http://schemas.microsoft.com/office/drawing/2014/main" id="{A06EAF86-F55B-9A52-7F32-067E102A5A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197" y="5423290"/>
            <a:ext cx="1223261" cy="122326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C081071-3255-10A1-79FE-BBBD016068FC}"/>
              </a:ext>
            </a:extLst>
          </p:cNvPr>
          <p:cNvSpPr txBox="1"/>
          <p:nvPr/>
        </p:nvSpPr>
        <p:spPr>
          <a:xfrm>
            <a:off x="267556" y="400123"/>
            <a:ext cx="117947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KFTI – The Next Stage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7BA2AB58-A281-369D-B1F6-908FCD434DEA}"/>
              </a:ext>
            </a:extLst>
          </p:cNvPr>
          <p:cNvSpPr/>
          <p:nvPr/>
        </p:nvSpPr>
        <p:spPr>
          <a:xfrm>
            <a:off x="353785" y="1628576"/>
            <a:ext cx="7141029" cy="1101724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Provide more tailored data and content.</a:t>
            </a: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8CA45466-2D9D-4E1C-3811-CF6CDB3AE942}"/>
              </a:ext>
            </a:extLst>
          </p:cNvPr>
          <p:cNvSpPr/>
          <p:nvPr/>
        </p:nvSpPr>
        <p:spPr>
          <a:xfrm>
            <a:off x="353784" y="2896180"/>
            <a:ext cx="9133115" cy="1101724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Consider more ways to expand the tools available for families.</a:t>
            </a: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3625FDCD-4006-A175-E800-0AEEA8766917}"/>
              </a:ext>
            </a:extLst>
          </p:cNvPr>
          <p:cNvSpPr/>
          <p:nvPr/>
        </p:nvSpPr>
        <p:spPr>
          <a:xfrm>
            <a:off x="353784" y="4100898"/>
            <a:ext cx="10635345" cy="1101724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Work with stakeholders to make sure the issue of farmland loss is considered.</a:t>
            </a:r>
          </a:p>
        </p:txBody>
      </p:sp>
    </p:spTree>
    <p:extLst>
      <p:ext uri="{BB962C8B-B14F-4D97-AF65-F5344CB8AC3E}">
        <p14:creationId xmlns:p14="http://schemas.microsoft.com/office/powerpoint/2010/main" val="292762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3648</TotalTime>
  <Words>503</Words>
  <Application>Microsoft Office PowerPoint</Application>
  <PresentationFormat>Widescreen</PresentationFormat>
  <Paragraphs>82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Aptos</vt:lpstr>
      <vt:lpstr>Aptos Display</vt:lpstr>
      <vt:lpstr>Arial</vt:lpstr>
      <vt:lpstr>Avenir Next LT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– 4/15/2024</dc:title>
  <dc:creator>Aleta Botts</dc:creator>
  <cp:lastModifiedBy>Spoonamore, Susan (LRC)</cp:lastModifiedBy>
  <cp:revision>85</cp:revision>
  <cp:lastPrinted>2025-02-17T18:13:19Z</cp:lastPrinted>
  <dcterms:created xsi:type="dcterms:W3CDTF">2024-04-15T15:13:10Z</dcterms:created>
  <dcterms:modified xsi:type="dcterms:W3CDTF">2025-05-30T16:57:34Z</dcterms:modified>
</cp:coreProperties>
</file>