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Open Sans" panose="020B0604020202020204" charset="0"/>
      <p:regular r:id="rId29"/>
      <p:bold r:id="rId30"/>
      <p:italic r:id="rId31"/>
      <p:boldItalic r:id="rId32"/>
    </p:embeddedFont>
    <p:embeddedFont>
      <p:font typeface="Open Sans SemiBold" panose="020B0604020202020204" charset="0"/>
      <p:regular r:id="rId33"/>
      <p:bold r:id="rId34"/>
      <p:italic r:id="rId35"/>
      <p:boldItalic r:id="rId36"/>
    </p:embeddedFont>
    <p:embeddedFont>
      <p:font typeface="Open Sans ExtraBold" panose="020B0604020202020204" charset="0"/>
      <p:bold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9" roundtripDataSignature="AMtx7mi0TM9tiy0QxJoSMVq/bhkYK+Pe5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90" y="52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customschemas.google.com/relationships/presentationmetadata" Target="meta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DA952A-D2BE-4919-B515-39D905FDDE63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FE1687-F965-484D-9FA2-1B1DE7FF3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4316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488351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77" name="Google Shape;7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8" name="Google Shape;78;p1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36733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200"/>
              <a:t>Today, nearly three in four adults in the United States have overweight or obesity, and one in two have diabetes or prediabetes.</a:t>
            </a:r>
            <a:endParaRPr/>
          </a:p>
          <a:p>
            <a:pPr marL="285750" lvl="0" indent="-2857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Char char="●"/>
            </a:pPr>
            <a:r>
              <a:rPr lang="en-US" sz="1200"/>
              <a:t>one in three Americans aged 17 to 24 ineligible for military service due to obesity. </a:t>
            </a:r>
            <a:endParaRPr/>
          </a:p>
          <a:p>
            <a:pPr marL="285750" lvl="0" indent="-2857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Char char="●"/>
            </a:pPr>
            <a:r>
              <a:rPr lang="en-US" sz="1200"/>
              <a:t>one in four adolescents have prediabetes, one in four have overweight or obesity, and one in six have diet-related fatty liver disease.</a:t>
            </a:r>
            <a:endParaRPr/>
          </a:p>
          <a:p>
            <a:pPr marL="285750" lvl="0" indent="-2857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Char char="●"/>
            </a:pPr>
            <a:r>
              <a:rPr lang="en-US" sz="1200"/>
              <a:t>Health care spending accounts for 20% of U.S. gross domestic product (GDP) and 29% of federal spending—with 90% of this spending being for chronic conditions.</a:t>
            </a:r>
            <a:endParaRPr/>
          </a:p>
          <a:p>
            <a:pPr marL="285750" lvl="0" indent="-2857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Char char="●"/>
            </a:pPr>
            <a:r>
              <a:rPr lang="en-US" sz="1200"/>
              <a:t>The direct and indirect health-related costs of hunger and food insecurity in were estimated to be $160 billion in 2014.</a:t>
            </a:r>
            <a:endParaRPr/>
          </a:p>
          <a:p>
            <a:pPr marL="285750" lvl="0" indent="-2857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Char char="●"/>
            </a:pPr>
            <a:r>
              <a:rPr lang="en-US" sz="1200"/>
              <a:t>The annual U.S. medical costs related to obesity are $173 billion, and type 2 diabetes accounts for 25% of all health care spending.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4" name="Google Shape;18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471841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65065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859030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9" name="Google Shape;209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69406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433079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17a87edcec1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3" name="Google Shape;243;g17a87edcec1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09171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17a87edcec1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2" name="Google Shape;252;g17a87edcec1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194400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17a87edcec1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1" name="Google Shape;261;g17a87edcec1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Add flood/disaster relief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5454764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7a87edcec1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6" name="Google Shape;276;g17a87edcec1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21117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9" name="Google Shape;289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09279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Martin intros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5513215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17a87edcec1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0" name="Google Shape;300;g17a87edcec1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880922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17a87edcec1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9" name="Google Shape;309;g17a87edcec1_0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18887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" name="Google Shape;10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60671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" name="Google Shape;10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37919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39803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515793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31157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17a87edcec1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9" name="Google Shape;159;g17a87edcec1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97421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3950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8" name="Google Shape;168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9" name="Google Shape;169;p9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4789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31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61" name="Google Shape;61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2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32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5" name="Google Shape;65;p32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6" name="Google Shape;66;p32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7" name="Google Shape;67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3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70" name="Google Shape;70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4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73" name="Google Shape;73;p34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4" name="Google Shape;74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8" name="Google Shape;18;p24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Google Shape;19;p24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" name="Google Shape;20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22_IMAGE CIRCLES + TEXT BOX - 9">
  <p:cSld name="2022_IMAGE CIRCLES + TEXT BOX - 9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5"/>
          <p:cNvSpPr>
            <a:spLocks noGrp="1"/>
          </p:cNvSpPr>
          <p:nvPr>
            <p:ph type="pic" idx="2"/>
          </p:nvPr>
        </p:nvSpPr>
        <p:spPr>
          <a:xfrm>
            <a:off x="509537" y="1428750"/>
            <a:ext cx="914400" cy="914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23" name="Google Shape;23;p25"/>
          <p:cNvSpPr>
            <a:spLocks noGrp="1"/>
          </p:cNvSpPr>
          <p:nvPr>
            <p:ph type="pic" idx="3"/>
          </p:nvPr>
        </p:nvSpPr>
        <p:spPr>
          <a:xfrm>
            <a:off x="509537" y="2343150"/>
            <a:ext cx="914400" cy="914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24" name="Google Shape;24;p25"/>
          <p:cNvSpPr>
            <a:spLocks noGrp="1"/>
          </p:cNvSpPr>
          <p:nvPr>
            <p:ph type="pic" idx="4"/>
          </p:nvPr>
        </p:nvSpPr>
        <p:spPr>
          <a:xfrm>
            <a:off x="509537" y="3257550"/>
            <a:ext cx="914400" cy="914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25" name="Google Shape;25;p25"/>
          <p:cNvSpPr>
            <a:spLocks noGrp="1"/>
          </p:cNvSpPr>
          <p:nvPr>
            <p:ph type="pic" idx="5"/>
          </p:nvPr>
        </p:nvSpPr>
        <p:spPr>
          <a:xfrm>
            <a:off x="1423937" y="1428750"/>
            <a:ext cx="914400" cy="914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26" name="Google Shape;26;p25"/>
          <p:cNvSpPr>
            <a:spLocks noGrp="1"/>
          </p:cNvSpPr>
          <p:nvPr>
            <p:ph type="pic" idx="6"/>
          </p:nvPr>
        </p:nvSpPr>
        <p:spPr>
          <a:xfrm>
            <a:off x="1423937" y="3257550"/>
            <a:ext cx="914400" cy="914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27" name="Google Shape;27;p25"/>
          <p:cNvSpPr>
            <a:spLocks noGrp="1"/>
          </p:cNvSpPr>
          <p:nvPr>
            <p:ph type="pic" idx="7"/>
          </p:nvPr>
        </p:nvSpPr>
        <p:spPr>
          <a:xfrm>
            <a:off x="2338337" y="1428750"/>
            <a:ext cx="914400" cy="914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28" name="Google Shape;28;p25"/>
          <p:cNvSpPr>
            <a:spLocks noGrp="1"/>
          </p:cNvSpPr>
          <p:nvPr>
            <p:ph type="pic" idx="8"/>
          </p:nvPr>
        </p:nvSpPr>
        <p:spPr>
          <a:xfrm>
            <a:off x="2338337" y="2343150"/>
            <a:ext cx="914400" cy="914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29" name="Google Shape;29;p25"/>
          <p:cNvSpPr>
            <a:spLocks noGrp="1"/>
          </p:cNvSpPr>
          <p:nvPr>
            <p:ph type="pic" idx="9"/>
          </p:nvPr>
        </p:nvSpPr>
        <p:spPr>
          <a:xfrm>
            <a:off x="2338337" y="3257550"/>
            <a:ext cx="914400" cy="914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30" name="Google Shape;30;p25"/>
          <p:cNvSpPr>
            <a:spLocks noGrp="1"/>
          </p:cNvSpPr>
          <p:nvPr>
            <p:ph type="pic" idx="13"/>
          </p:nvPr>
        </p:nvSpPr>
        <p:spPr>
          <a:xfrm>
            <a:off x="1423937" y="2343150"/>
            <a:ext cx="914400" cy="914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31" name="Google Shape;31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>
                <a:solidFill>
                  <a:schemeClr val="accent1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>
                <a:solidFill>
                  <a:schemeClr val="accent1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>
                <a:solidFill>
                  <a:schemeClr val="accent1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>
                <a:solidFill>
                  <a:schemeClr val="accent1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>
                <a:solidFill>
                  <a:schemeClr val="accent1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>
                <a:solidFill>
                  <a:schemeClr val="accent1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>
                <a:solidFill>
                  <a:schemeClr val="accent1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>
                <a:solidFill>
                  <a:schemeClr val="accent1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|</a:t>
            </a:r>
            <a:r>
              <a:rPr lang="en-US" b="0">
                <a:solidFill>
                  <a:schemeClr val="dk2"/>
                </a:solidFill>
              </a:rPr>
              <a:t> </a:t>
            </a:r>
            <a:fld id="{00000000-1234-1234-1234-123412341234}" type="slidenum">
              <a:rPr lang="en-US" b="0">
                <a:solidFill>
                  <a:schemeClr val="dk1"/>
                </a:solidFill>
              </a:rPr>
              <a:t>‹#›</a:t>
            </a:fld>
            <a:endParaRPr b="0">
              <a:solidFill>
                <a:schemeClr val="dk1"/>
              </a:solidFill>
            </a:endParaRPr>
          </a:p>
        </p:txBody>
      </p:sp>
      <p:sp>
        <p:nvSpPr>
          <p:cNvPr id="33" name="Google Shape;33;p25"/>
          <p:cNvSpPr txBox="1">
            <a:spLocks noGrp="1"/>
          </p:cNvSpPr>
          <p:nvPr>
            <p:ph type="body" idx="1"/>
          </p:nvPr>
        </p:nvSpPr>
        <p:spPr>
          <a:xfrm>
            <a:off x="3657600" y="1428749"/>
            <a:ext cx="5209794" cy="2743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" name="Google Shape;34;p25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35" name="Google Shape;35;p25"/>
          <p:cNvGrpSpPr/>
          <p:nvPr/>
        </p:nvGrpSpPr>
        <p:grpSpPr>
          <a:xfrm>
            <a:off x="-1" y="0"/>
            <a:ext cx="240031" cy="5143500"/>
            <a:chOff x="-1" y="0"/>
            <a:chExt cx="320041" cy="6858000"/>
          </a:xfrm>
        </p:grpSpPr>
        <p:sp>
          <p:nvSpPr>
            <p:cNvPr id="36" name="Google Shape;36;p25"/>
            <p:cNvSpPr/>
            <p:nvPr/>
          </p:nvSpPr>
          <p:spPr>
            <a:xfrm>
              <a:off x="0" y="0"/>
              <a:ext cx="320040" cy="6172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7" name="Google Shape;37;p25"/>
            <p:cNvGrpSpPr/>
            <p:nvPr/>
          </p:nvGrpSpPr>
          <p:grpSpPr>
            <a:xfrm>
              <a:off x="-1" y="0"/>
              <a:ext cx="320041" cy="6858000"/>
              <a:chOff x="-1" y="0"/>
              <a:chExt cx="320041" cy="6858000"/>
            </a:xfrm>
          </p:grpSpPr>
          <p:sp>
            <p:nvSpPr>
              <p:cNvPr id="38" name="Google Shape;38;p25"/>
              <p:cNvSpPr/>
              <p:nvPr/>
            </p:nvSpPr>
            <p:spPr>
              <a:xfrm>
                <a:off x="-1" y="6248400"/>
                <a:ext cx="320041" cy="609600"/>
              </a:xfrm>
              <a:prstGeom prst="rect">
                <a:avLst/>
              </a:prstGeom>
              <a:solidFill>
                <a:srgbClr val="114A2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39" name="Google Shape;39;p25"/>
              <p:cNvPicPr preferRelativeResize="0"/>
              <p:nvPr/>
            </p:nvPicPr>
            <p:blipFill rotWithShape="1">
              <a:blip r:embed="rId2">
                <a:alphaModFix amt="25000"/>
              </a:blip>
              <a:srcRect l="28738" t="5000" r="57317" b="5000"/>
              <a:stretch/>
            </p:blipFill>
            <p:spPr>
              <a:xfrm>
                <a:off x="0" y="0"/>
                <a:ext cx="320040" cy="61722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6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2" name="Google Shape;42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0" name="Google Shape;50;p28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0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7" name="Google Shape;57;p3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8" name="Google Shape;58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hyperlink" Target="http://www.cfaky.org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4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hyperlink" Target="https://www.aspeninstitute.org/wp-content/uploads/2022/01/Food-is-Medicine-Action-Plan-Final_012722.pdf" TargetMode="External"/><Relationship Id="rId4" Type="http://schemas.openxmlformats.org/officeDocument/2006/relationships/image" Target="../media/image5.png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pn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10" Type="http://schemas.openxmlformats.org/officeDocument/2006/relationships/image" Target="../media/image11.jpg"/><Relationship Id="rId4" Type="http://schemas.openxmlformats.org/officeDocument/2006/relationships/image" Target="../media/image5.png"/><Relationship Id="rId9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4.png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g"/><Relationship Id="rId11" Type="http://schemas.openxmlformats.org/officeDocument/2006/relationships/image" Target="../media/image18.jpg"/><Relationship Id="rId5" Type="http://schemas.openxmlformats.org/officeDocument/2006/relationships/image" Target="../media/image12.jpg"/><Relationship Id="rId10" Type="http://schemas.openxmlformats.org/officeDocument/2006/relationships/image" Target="../media/image17.jpg"/><Relationship Id="rId4" Type="http://schemas.openxmlformats.org/officeDocument/2006/relationships/image" Target="../media/image5.png"/><Relationship Id="rId9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" descr="CFA_FarmFoundationPattern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65514" y="1606296"/>
            <a:ext cx="5169866" cy="2403022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"/>
          <p:cNvSpPr txBox="1"/>
          <p:nvPr/>
        </p:nvSpPr>
        <p:spPr>
          <a:xfrm>
            <a:off x="1288474" y="4214814"/>
            <a:ext cx="3179618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-US" sz="135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COMMUNITY FARM ALLIANCE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-US" sz="1350" b="1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37 Years of Change From The Ground Up!</a:t>
            </a:r>
            <a:endParaRPr/>
          </a:p>
        </p:txBody>
      </p:sp>
      <p:grpSp>
        <p:nvGrpSpPr>
          <p:cNvPr id="82" name="Google Shape;82;p1"/>
          <p:cNvGrpSpPr/>
          <p:nvPr/>
        </p:nvGrpSpPr>
        <p:grpSpPr>
          <a:xfrm>
            <a:off x="5407817" y="4009336"/>
            <a:ext cx="1427559" cy="721428"/>
            <a:chOff x="5545138" y="5661202"/>
            <a:chExt cx="1903412" cy="961519"/>
          </a:xfrm>
        </p:grpSpPr>
        <p:sp>
          <p:nvSpPr>
            <p:cNvPr id="83" name="Google Shape;83;p1"/>
            <p:cNvSpPr txBox="1"/>
            <p:nvPr/>
          </p:nvSpPr>
          <p:spPr>
            <a:xfrm>
              <a:off x="5545139" y="6222781"/>
              <a:ext cx="1903411" cy="3999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rPr lang="en-US" sz="1350" b="0" i="0" u="sng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  <a:hlinkClick r:id="rId4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www.cfaky.org</a:t>
              </a:r>
              <a:r>
                <a:rPr lang="en-US" sz="135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/>
            </a:p>
          </p:txBody>
        </p:sp>
        <p:pic>
          <p:nvPicPr>
            <p:cNvPr id="84" name="Google Shape;84;p1" descr="CFA Logo color.jp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545138" y="5661202"/>
              <a:ext cx="1903412" cy="6127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5" name="Google Shape;85;p1"/>
          <p:cNvSpPr txBox="1"/>
          <p:nvPr/>
        </p:nvSpPr>
        <p:spPr>
          <a:xfrm>
            <a:off x="706581" y="509843"/>
            <a:ext cx="752301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Interim Joint Committee on Agriculture</a:t>
            </a:r>
            <a:endParaRPr/>
          </a:p>
        </p:txBody>
      </p:sp>
      <p:sp>
        <p:nvSpPr>
          <p:cNvPr id="86" name="Google Shape;86;p1"/>
          <p:cNvSpPr txBox="1"/>
          <p:nvPr/>
        </p:nvSpPr>
        <p:spPr>
          <a:xfrm>
            <a:off x="3276849" y="979437"/>
            <a:ext cx="194316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November 3, 2022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10"/>
          <p:cNvPicPr preferRelativeResize="0"/>
          <p:nvPr/>
        </p:nvPicPr>
        <p:blipFill rotWithShape="1">
          <a:blip r:embed="rId3">
            <a:alphaModFix amt="24000"/>
          </a:blip>
          <a:srcRect/>
          <a:stretch/>
        </p:blipFill>
        <p:spPr>
          <a:xfrm rot="5400000">
            <a:off x="3982526" y="171450"/>
            <a:ext cx="4800600" cy="480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16519" y="4585242"/>
            <a:ext cx="2355371" cy="558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10" descr="Logo, company nam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6789" y="826675"/>
            <a:ext cx="7710425" cy="4145375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10"/>
          <p:cNvSpPr txBox="1"/>
          <p:nvPr/>
        </p:nvSpPr>
        <p:spPr>
          <a:xfrm>
            <a:off x="76325" y="124692"/>
            <a:ext cx="91389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332A86"/>
                </a:solidFill>
              </a:rPr>
              <a:t>The Consequences have caught up with Americans’ </a:t>
            </a:r>
            <a:endParaRPr sz="2400" b="1" i="0" u="none" strike="noStrike" cap="none">
              <a:solidFill>
                <a:srgbClr val="332A86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332A86"/>
                </a:solidFill>
              </a:rPr>
              <a:t>health and economy.</a:t>
            </a:r>
            <a:endParaRPr sz="1050" b="1" i="0" u="none" strike="noStrike" cap="none">
              <a:solidFill>
                <a:srgbClr val="332A86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1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332A8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11"/>
          <p:cNvSpPr txBox="1"/>
          <p:nvPr/>
        </p:nvSpPr>
        <p:spPr>
          <a:xfrm>
            <a:off x="4978650" y="406650"/>
            <a:ext cx="3780600" cy="40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7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2400" b="1">
                <a:solidFill>
                  <a:schemeClr val="lt1"/>
                </a:solidFill>
              </a:rPr>
              <a:t>Kentucky Nutritional Health Statistics</a:t>
            </a:r>
            <a:r>
              <a:rPr lang="en-US" sz="2000" b="1">
                <a:solidFill>
                  <a:schemeClr val="lt1"/>
                </a:solidFill>
              </a:rPr>
              <a:t> </a:t>
            </a:r>
            <a:endParaRPr sz="2000">
              <a:solidFill>
                <a:schemeClr val="lt1"/>
              </a:solidFill>
            </a:endParaRPr>
          </a:p>
          <a:p>
            <a:pPr marL="457200" lvl="0" indent="-342900" algn="l" rtl="0">
              <a:lnSpc>
                <a:spcPct val="107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-US" sz="1800">
                <a:solidFill>
                  <a:schemeClr val="lt1"/>
                </a:solidFill>
              </a:rPr>
              <a:t>31% of adult Kentuckians are obese</a:t>
            </a:r>
            <a:endParaRPr sz="1800">
              <a:solidFill>
                <a:schemeClr val="lt1"/>
              </a:solidFill>
            </a:endParaRPr>
          </a:p>
          <a:p>
            <a:pPr marL="457200" lvl="0" indent="-3429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-US" sz="1800">
                <a:solidFill>
                  <a:schemeClr val="lt1"/>
                </a:solidFill>
              </a:rPr>
              <a:t>66% of adult Kentuckians are overweight</a:t>
            </a:r>
            <a:endParaRPr sz="1800">
              <a:solidFill>
                <a:schemeClr val="lt1"/>
              </a:solidFill>
            </a:endParaRPr>
          </a:p>
          <a:p>
            <a:pPr marL="457200" lvl="0" indent="-3429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-US" sz="1800">
                <a:solidFill>
                  <a:schemeClr val="lt1"/>
                </a:solidFill>
              </a:rPr>
              <a:t>24% of adult Kentuckians consume the recommended amount of fruits and vegetables.</a:t>
            </a:r>
            <a:endParaRPr sz="1800">
              <a:solidFill>
                <a:schemeClr val="lt1"/>
              </a:solidFill>
            </a:endParaRPr>
          </a:p>
          <a:p>
            <a:pPr marL="457200" lvl="0" indent="-3429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-US" sz="1800">
                <a:solidFill>
                  <a:schemeClr val="lt1"/>
                </a:solidFill>
              </a:rPr>
              <a:t>Kentucky children rank #1 in obesity</a:t>
            </a:r>
            <a:endParaRPr sz="1800">
              <a:solidFill>
                <a:schemeClr val="lt1"/>
              </a:solidFill>
            </a:endParaRPr>
          </a:p>
        </p:txBody>
      </p:sp>
      <p:pic>
        <p:nvPicPr>
          <p:cNvPr id="196" name="Google Shape;196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5375" y="681450"/>
            <a:ext cx="3780601" cy="3780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11" descr="Logo, company nam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4577400"/>
            <a:ext cx="1586273" cy="5126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2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332A8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12"/>
          <p:cNvSpPr txBox="1">
            <a:spLocks noGrp="1"/>
          </p:cNvSpPr>
          <p:nvPr>
            <p:ph type="body" idx="1"/>
          </p:nvPr>
        </p:nvSpPr>
        <p:spPr>
          <a:xfrm>
            <a:off x="4638100" y="1196975"/>
            <a:ext cx="4429800" cy="28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chemeClr val="lt1"/>
                </a:solidFill>
              </a:rPr>
              <a:t>Kentucky ranks:</a:t>
            </a:r>
            <a:endParaRPr>
              <a:solidFill>
                <a:schemeClr val="lt1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-US">
                <a:solidFill>
                  <a:schemeClr val="lt1"/>
                </a:solidFill>
              </a:rPr>
              <a:t> 48</a:t>
            </a:r>
            <a:r>
              <a:rPr lang="en-US" baseline="30000">
                <a:solidFill>
                  <a:schemeClr val="lt1"/>
                </a:solidFill>
              </a:rPr>
              <a:t>th</a:t>
            </a:r>
            <a:r>
              <a:rPr lang="en-US">
                <a:solidFill>
                  <a:schemeClr val="lt1"/>
                </a:solidFill>
              </a:rPr>
              <a:t> for cardiovascular disease </a:t>
            </a:r>
            <a:endParaRPr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-US">
                <a:solidFill>
                  <a:schemeClr val="lt1"/>
                </a:solidFill>
              </a:rPr>
              <a:t>44</a:t>
            </a:r>
            <a:r>
              <a:rPr lang="en-US" baseline="30000">
                <a:solidFill>
                  <a:schemeClr val="lt1"/>
                </a:solidFill>
              </a:rPr>
              <a:t>th</a:t>
            </a:r>
            <a:r>
              <a:rPr lang="en-US">
                <a:solidFill>
                  <a:schemeClr val="lt1"/>
                </a:solidFill>
              </a:rPr>
              <a:t> for diabetes</a:t>
            </a:r>
            <a:endParaRPr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-US">
                <a:solidFill>
                  <a:schemeClr val="lt1"/>
                </a:solidFill>
              </a:rPr>
              <a:t>45</a:t>
            </a:r>
            <a:r>
              <a:rPr lang="en-US" baseline="30000">
                <a:solidFill>
                  <a:schemeClr val="lt1"/>
                </a:solidFill>
              </a:rPr>
              <a:t>th</a:t>
            </a:r>
            <a:r>
              <a:rPr lang="en-US">
                <a:solidFill>
                  <a:schemeClr val="lt1"/>
                </a:solidFill>
              </a:rPr>
              <a:t> for obesity</a:t>
            </a:r>
            <a:endParaRPr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-US">
                <a:solidFill>
                  <a:schemeClr val="lt1"/>
                </a:solidFill>
              </a:rPr>
              <a:t>43</a:t>
            </a:r>
            <a:r>
              <a:rPr lang="en-US" baseline="30000">
                <a:solidFill>
                  <a:schemeClr val="lt1"/>
                </a:solidFill>
              </a:rPr>
              <a:t>rd</a:t>
            </a:r>
            <a:r>
              <a:rPr lang="en-US">
                <a:solidFill>
                  <a:schemeClr val="lt1"/>
                </a:solidFill>
              </a:rPr>
              <a:t> for diet related health outcomes 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04" name="Google Shape;204;p12"/>
          <p:cNvSpPr txBox="1">
            <a:spLocks noGrp="1"/>
          </p:cNvSpPr>
          <p:nvPr>
            <p:ph type="title"/>
          </p:nvPr>
        </p:nvSpPr>
        <p:spPr>
          <a:xfrm>
            <a:off x="4810397" y="222242"/>
            <a:ext cx="4056000" cy="11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400" b="1">
                <a:solidFill>
                  <a:schemeClr val="lt1"/>
                </a:solidFill>
              </a:rPr>
              <a:t>Kentucky Health Outcomes</a:t>
            </a:r>
            <a:endParaRPr sz="2500" b="1"/>
          </a:p>
        </p:txBody>
      </p:sp>
      <p:pic>
        <p:nvPicPr>
          <p:cNvPr id="205" name="Google Shape;205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82050"/>
            <a:ext cx="4267200" cy="2979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12" descr="Logo, company nam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4577400"/>
            <a:ext cx="1586273" cy="5126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17" descr="A picture containing background patter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17"/>
          <p:cNvSpPr/>
          <p:nvPr/>
        </p:nvSpPr>
        <p:spPr>
          <a:xfrm>
            <a:off x="1157550" y="3445800"/>
            <a:ext cx="6726000" cy="923400"/>
          </a:xfrm>
          <a:prstGeom prst="rect">
            <a:avLst/>
          </a:prstGeom>
          <a:solidFill>
            <a:srgbClr val="332A8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17"/>
          <p:cNvSpPr txBox="1"/>
          <p:nvPr/>
        </p:nvSpPr>
        <p:spPr>
          <a:xfrm>
            <a:off x="1769250" y="53075"/>
            <a:ext cx="56055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1">
                <a:solidFill>
                  <a:srgbClr val="332A86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“Food Is Medicine”</a:t>
            </a:r>
            <a:endParaRPr sz="4400" b="1" i="1" u="none" strike="noStrike" cap="none">
              <a:solidFill>
                <a:srgbClr val="332A86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214" name="Google Shape;214;p17"/>
          <p:cNvSpPr txBox="1"/>
          <p:nvPr/>
        </p:nvSpPr>
        <p:spPr>
          <a:xfrm>
            <a:off x="1164975" y="3466550"/>
            <a:ext cx="67260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200">
                <a:solidFill>
                  <a:schemeClr val="lt1"/>
                </a:solidFill>
              </a:rPr>
              <a:t>Based on a Harvard Center for Health Law and Policy Innovation review of ALL the published, peer-reviewed literature, these three interventions are </a:t>
            </a:r>
            <a:r>
              <a:rPr lang="en-US" sz="1200" b="1">
                <a:solidFill>
                  <a:schemeClr val="lt1"/>
                </a:solidFill>
              </a:rPr>
              <a:t>replicable and scalable, but also effective</a:t>
            </a:r>
            <a:r>
              <a:rPr lang="en-US" sz="1200">
                <a:solidFill>
                  <a:schemeClr val="lt1"/>
                </a:solidFill>
              </a:rPr>
              <a:t>.  They are associated with </a:t>
            </a:r>
            <a:r>
              <a:rPr lang="en-US" sz="1200" b="1">
                <a:solidFill>
                  <a:schemeClr val="lt1"/>
                </a:solidFill>
              </a:rPr>
              <a:t>reduced food insecurity</a:t>
            </a:r>
            <a:r>
              <a:rPr lang="en-US" sz="1200">
                <a:solidFill>
                  <a:schemeClr val="lt1"/>
                </a:solidFill>
              </a:rPr>
              <a:t>, </a:t>
            </a:r>
            <a:r>
              <a:rPr lang="en-US" sz="1200" b="1">
                <a:solidFill>
                  <a:schemeClr val="lt1"/>
                </a:solidFill>
              </a:rPr>
              <a:t>improved dietary intake</a:t>
            </a:r>
            <a:r>
              <a:rPr lang="en-US" sz="1200">
                <a:solidFill>
                  <a:schemeClr val="lt1"/>
                </a:solidFill>
              </a:rPr>
              <a:t>, and </a:t>
            </a:r>
            <a:r>
              <a:rPr lang="en-US" sz="1200" b="1">
                <a:solidFill>
                  <a:schemeClr val="lt1"/>
                </a:solidFill>
              </a:rPr>
              <a:t>improved participant mental health. </a:t>
            </a:r>
            <a:endParaRPr sz="1200" b="1" i="0" u="none" strike="noStrike" cap="none">
              <a:solidFill>
                <a:schemeClr val="lt1"/>
              </a:solidFill>
            </a:endParaRPr>
          </a:p>
        </p:txBody>
      </p:sp>
      <p:sp>
        <p:nvSpPr>
          <p:cNvPr id="215" name="Google Shape;215;p17"/>
          <p:cNvSpPr/>
          <p:nvPr/>
        </p:nvSpPr>
        <p:spPr>
          <a:xfrm>
            <a:off x="1164975" y="800150"/>
            <a:ext cx="6726000" cy="1108200"/>
          </a:xfrm>
          <a:prstGeom prst="rect">
            <a:avLst/>
          </a:prstGeom>
          <a:solidFill>
            <a:srgbClr val="73C6A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17"/>
          <p:cNvSpPr txBox="1"/>
          <p:nvPr/>
        </p:nvSpPr>
        <p:spPr>
          <a:xfrm>
            <a:off x="1157550" y="830625"/>
            <a:ext cx="6726000" cy="10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332A86"/>
                </a:solidFill>
              </a:rPr>
              <a:t>Widespread and equitable access to evidence-based, culturally appropriate, and community-centered nutrition interventions in the context of health care.</a:t>
            </a:r>
            <a:endParaRPr sz="1800" b="1" i="0" u="none" strike="noStrike" cap="none">
              <a:solidFill>
                <a:srgbClr val="332A8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7" name="Google Shape;217;p17" descr="Logo, company nam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4577400"/>
            <a:ext cx="1586273" cy="512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41609" y="2046560"/>
            <a:ext cx="1157886" cy="755570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17"/>
          <p:cNvSpPr txBox="1"/>
          <p:nvPr/>
        </p:nvSpPr>
        <p:spPr>
          <a:xfrm>
            <a:off x="190875" y="2909788"/>
            <a:ext cx="2931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332A86"/>
                </a:solidFill>
              </a:rPr>
              <a:t>Medically Tailored Meals</a:t>
            </a:r>
            <a:endParaRPr sz="1800">
              <a:solidFill>
                <a:srgbClr val="332A86"/>
              </a:solidFill>
            </a:endParaRPr>
          </a:p>
        </p:txBody>
      </p:sp>
      <p:sp>
        <p:nvSpPr>
          <p:cNvPr id="220" name="Google Shape;220;p17"/>
          <p:cNvSpPr txBox="1"/>
          <p:nvPr/>
        </p:nvSpPr>
        <p:spPr>
          <a:xfrm>
            <a:off x="3498387" y="2919175"/>
            <a:ext cx="2059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332A86"/>
                </a:solidFill>
              </a:rPr>
              <a:t>Food Assistance</a:t>
            </a:r>
            <a:endParaRPr sz="1800">
              <a:solidFill>
                <a:srgbClr val="332A86"/>
              </a:solidFill>
            </a:endParaRPr>
          </a:p>
        </p:txBody>
      </p:sp>
      <p:sp>
        <p:nvSpPr>
          <p:cNvPr id="221" name="Google Shape;221;p17"/>
          <p:cNvSpPr txBox="1"/>
          <p:nvPr/>
        </p:nvSpPr>
        <p:spPr>
          <a:xfrm>
            <a:off x="6109363" y="2919175"/>
            <a:ext cx="2660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332A86"/>
                </a:solidFill>
              </a:rPr>
              <a:t>Incentives for Produce</a:t>
            </a:r>
            <a:endParaRPr sz="1800">
              <a:solidFill>
                <a:srgbClr val="332A86"/>
              </a:solidFill>
            </a:endParaRPr>
          </a:p>
        </p:txBody>
      </p:sp>
      <p:pic>
        <p:nvPicPr>
          <p:cNvPr id="222" name="Google Shape;222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84413" y="2136660"/>
            <a:ext cx="544518" cy="74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1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234201" y="2085773"/>
            <a:ext cx="676075" cy="67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1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173877" y="2136641"/>
            <a:ext cx="531675" cy="574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1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969144" y="2060402"/>
            <a:ext cx="516381" cy="717896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17"/>
          <p:cNvSpPr txBox="1">
            <a:spLocks noGrp="1"/>
          </p:cNvSpPr>
          <p:nvPr>
            <p:ph type="ftr" idx="11"/>
          </p:nvPr>
        </p:nvSpPr>
        <p:spPr>
          <a:xfrm>
            <a:off x="3528000" y="4810300"/>
            <a:ext cx="5616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3A3B3C"/>
                </a:solidFill>
                <a:latin typeface="Calibri"/>
                <a:ea typeface="Calibri"/>
                <a:cs typeface="Calibri"/>
                <a:sym typeface="Calibri"/>
              </a:rPr>
              <a:t>HUMANA Sources: </a:t>
            </a:r>
            <a:r>
              <a:rPr lang="en-US" sz="1200" u="sng">
                <a:solidFill>
                  <a:srgbClr val="3A3B3C"/>
                </a:solidFill>
                <a:latin typeface="Calibri"/>
                <a:ea typeface="Calibri"/>
                <a:cs typeface="Calibri"/>
                <a:sym typeface="Calibri"/>
                <a:hlinkClick r:id="rId10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Food-is-Medicine-Action-Plan-Final_012722.pdf (aspeninstitute.org)</a:t>
            </a:r>
            <a:endParaRPr sz="1200">
              <a:solidFill>
                <a:srgbClr val="3A3B3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14" descr="A picture containing background patter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14"/>
          <p:cNvSpPr/>
          <p:nvPr/>
        </p:nvSpPr>
        <p:spPr>
          <a:xfrm>
            <a:off x="811700" y="861900"/>
            <a:ext cx="3650400" cy="3758700"/>
          </a:xfrm>
          <a:prstGeom prst="rect">
            <a:avLst/>
          </a:prstGeom>
          <a:solidFill>
            <a:srgbClr val="332A8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14"/>
          <p:cNvSpPr/>
          <p:nvPr/>
        </p:nvSpPr>
        <p:spPr>
          <a:xfrm>
            <a:off x="4690725" y="861900"/>
            <a:ext cx="3650400" cy="3758700"/>
          </a:xfrm>
          <a:prstGeom prst="rect">
            <a:avLst/>
          </a:prstGeom>
          <a:solidFill>
            <a:srgbClr val="332A8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14"/>
          <p:cNvSpPr txBox="1">
            <a:spLocks noGrp="1"/>
          </p:cNvSpPr>
          <p:nvPr>
            <p:ph type="title"/>
          </p:nvPr>
        </p:nvSpPr>
        <p:spPr>
          <a:xfrm>
            <a:off x="811700" y="883775"/>
            <a:ext cx="36504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257175" lvl="0" indent="-257175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SzPct val="155555"/>
              <a:buNone/>
            </a:pPr>
            <a:r>
              <a:rPr lang="en-US" sz="1800">
                <a:solidFill>
                  <a:schemeClr val="lt1"/>
                </a:solidFill>
              </a:rPr>
              <a:t>Improved public health </a:t>
            </a:r>
            <a:r>
              <a:rPr lang="en-US" sz="1800" b="1" u="sng">
                <a:solidFill>
                  <a:schemeClr val="lt1"/>
                </a:solidFill>
              </a:rPr>
              <a:t>is economic</a:t>
            </a:r>
            <a:endParaRPr sz="1800" b="1" u="sng">
              <a:solidFill>
                <a:schemeClr val="lt1"/>
              </a:solidFill>
            </a:endParaRPr>
          </a:p>
          <a:p>
            <a:pPr marL="257175" lvl="0" indent="-257175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SzPct val="155555"/>
              <a:buNone/>
            </a:pPr>
            <a:r>
              <a:rPr lang="en-US" sz="1800" b="1" u="sng">
                <a:solidFill>
                  <a:schemeClr val="lt1"/>
                </a:solidFill>
              </a:rPr>
              <a:t>development!</a:t>
            </a:r>
            <a:endParaRPr sz="1800" b="1">
              <a:solidFill>
                <a:schemeClr val="lt1"/>
              </a:solidFill>
            </a:endParaRPr>
          </a:p>
        </p:txBody>
      </p:sp>
      <p:sp>
        <p:nvSpPr>
          <p:cNvPr id="235" name="Google Shape;235;p14"/>
          <p:cNvSpPr txBox="1">
            <a:spLocks noGrp="1"/>
          </p:cNvSpPr>
          <p:nvPr>
            <p:ph type="body" idx="1"/>
          </p:nvPr>
        </p:nvSpPr>
        <p:spPr>
          <a:xfrm>
            <a:off x="873800" y="1907132"/>
            <a:ext cx="3526200" cy="23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350"/>
              </a:spcBef>
              <a:spcAft>
                <a:spcPts val="0"/>
              </a:spcAft>
              <a:buSzPts val="1800"/>
              <a:buNone/>
            </a:pPr>
            <a:r>
              <a:rPr lang="en-US" sz="1600">
                <a:solidFill>
                  <a:schemeClr val="lt1"/>
                </a:solidFill>
              </a:rPr>
              <a:t>Every $1 spent on: </a:t>
            </a:r>
            <a:endParaRPr sz="1600">
              <a:solidFill>
                <a:schemeClr val="lt1"/>
              </a:solidFill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</a:pPr>
            <a:r>
              <a:rPr lang="en-US" sz="1600">
                <a:solidFill>
                  <a:schemeClr val="lt1"/>
                </a:solidFill>
              </a:rPr>
              <a:t>Wellness programs saves</a:t>
            </a:r>
            <a:r>
              <a:rPr lang="en-US" sz="1600" b="1">
                <a:solidFill>
                  <a:schemeClr val="lt1"/>
                </a:solidFill>
              </a:rPr>
              <a:t> $3.27 in medical costs and $2.73 in absenteeism costs</a:t>
            </a:r>
            <a:r>
              <a:rPr lang="en-US" sz="1600">
                <a:solidFill>
                  <a:schemeClr val="lt1"/>
                </a:solidFill>
              </a:rPr>
              <a:t>.</a:t>
            </a:r>
            <a:endParaRPr sz="1600">
              <a:solidFill>
                <a:schemeClr val="lt1"/>
              </a:solidFill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</a:pPr>
            <a:r>
              <a:rPr lang="en-US" sz="1600">
                <a:solidFill>
                  <a:schemeClr val="lt1"/>
                </a:solidFill>
              </a:rPr>
              <a:t>Nutritional and physical activity programs saves </a:t>
            </a:r>
            <a:r>
              <a:rPr lang="en-US" sz="1600" b="1">
                <a:solidFill>
                  <a:schemeClr val="lt1"/>
                </a:solidFill>
              </a:rPr>
              <a:t>$1.17 in medical expenses</a:t>
            </a:r>
            <a:r>
              <a:rPr lang="en-US" sz="1600">
                <a:solidFill>
                  <a:schemeClr val="lt1"/>
                </a:solidFill>
              </a:rPr>
              <a:t>.” 2010 Harvard wellness program study 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236" name="Google Shape;236;p14"/>
          <p:cNvSpPr txBox="1"/>
          <p:nvPr/>
        </p:nvSpPr>
        <p:spPr>
          <a:xfrm>
            <a:off x="4690725" y="1907125"/>
            <a:ext cx="36504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</a:pPr>
            <a:r>
              <a:rPr lang="en-US" sz="1600" i="0" u="none" strike="noStrike" cap="none">
                <a:solidFill>
                  <a:schemeClr val="lt1"/>
                </a:solidFill>
              </a:rPr>
              <a:t>Moody's Analytics found that food stamps were the most effective, increasing economic activity by $1.73 for every dollar spent 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237" name="Google Shape;237;p14"/>
          <p:cNvSpPr txBox="1"/>
          <p:nvPr/>
        </p:nvSpPr>
        <p:spPr>
          <a:xfrm>
            <a:off x="4690725" y="881175"/>
            <a:ext cx="3650400" cy="6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i="0" u="none" strike="noStrike" cap="none">
                <a:solidFill>
                  <a:schemeClr val="lt1"/>
                </a:solidFill>
              </a:rPr>
              <a:t>Improved food access </a:t>
            </a:r>
            <a:r>
              <a:rPr lang="en-US" sz="1600" b="1" i="0" u="sng" strike="noStrike" cap="none">
                <a:solidFill>
                  <a:schemeClr val="lt1"/>
                </a:solidFill>
              </a:rPr>
              <a:t>is economic</a:t>
            </a:r>
            <a:r>
              <a:rPr lang="en-US" sz="1600" b="1" u="sng">
                <a:solidFill>
                  <a:schemeClr val="lt1"/>
                </a:solidFill>
              </a:rPr>
              <a:t> </a:t>
            </a:r>
            <a:r>
              <a:rPr lang="en-US" sz="1600" b="1" i="0" u="sng" strike="noStrike" cap="none">
                <a:solidFill>
                  <a:schemeClr val="lt1"/>
                </a:solidFill>
              </a:rPr>
              <a:t>development!</a:t>
            </a:r>
            <a:endParaRPr sz="1600" b="1" i="0" u="none" strike="noStrike" cap="none">
              <a:solidFill>
                <a:schemeClr val="lt1"/>
              </a:solidFill>
            </a:endParaRPr>
          </a:p>
        </p:txBody>
      </p:sp>
      <p:sp>
        <p:nvSpPr>
          <p:cNvPr id="238" name="Google Shape;238;p14"/>
          <p:cNvSpPr txBox="1"/>
          <p:nvPr/>
        </p:nvSpPr>
        <p:spPr>
          <a:xfrm>
            <a:off x="4690725" y="3317375"/>
            <a:ext cx="36504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332A86"/>
                </a:solidFill>
                <a:highlight>
                  <a:schemeClr val="lt1"/>
                </a:highlight>
              </a:rPr>
              <a:t>In 2021 ROI of KADF funds for Kentucky Double Dollars was $8.18 to $1.00</a:t>
            </a:r>
            <a:endParaRPr sz="1800">
              <a:solidFill>
                <a:srgbClr val="332A86"/>
              </a:solidFill>
              <a:highlight>
                <a:schemeClr val="lt1"/>
              </a:highlight>
            </a:endParaRPr>
          </a:p>
        </p:txBody>
      </p:sp>
      <p:sp>
        <p:nvSpPr>
          <p:cNvPr id="239" name="Google Shape;239;p14"/>
          <p:cNvSpPr txBox="1"/>
          <p:nvPr/>
        </p:nvSpPr>
        <p:spPr>
          <a:xfrm>
            <a:off x="1082550" y="0"/>
            <a:ext cx="69789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1" i="0" u="none" strike="noStrike" cap="none">
                <a:solidFill>
                  <a:srgbClr val="332A86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The Economic Impact</a:t>
            </a:r>
            <a:endParaRPr sz="4400" b="1" i="1" u="none" strike="noStrike" cap="none">
              <a:solidFill>
                <a:srgbClr val="332A86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pic>
        <p:nvPicPr>
          <p:cNvPr id="240" name="Google Shape;240;p14" descr="Logo, company nam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4620600"/>
            <a:ext cx="1586273" cy="5126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g17a87edcec1_0_74" descr="A picture containing background patter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g17a87edcec1_0_74" descr="Logo, company nam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4625" y="4440375"/>
            <a:ext cx="1586273" cy="512627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g17a87edcec1_0_74"/>
          <p:cNvSpPr/>
          <p:nvPr/>
        </p:nvSpPr>
        <p:spPr>
          <a:xfrm>
            <a:off x="1715850" y="1019952"/>
            <a:ext cx="5712300" cy="2650800"/>
          </a:xfrm>
          <a:prstGeom prst="rect">
            <a:avLst/>
          </a:prstGeom>
          <a:noFill/>
          <a:ln w="57150" cap="flat" cmpd="sng">
            <a:solidFill>
              <a:srgbClr val="332A8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248" name="Google Shape;248;g17a87edcec1_0_74"/>
          <p:cNvSpPr/>
          <p:nvPr/>
        </p:nvSpPr>
        <p:spPr>
          <a:xfrm>
            <a:off x="1977900" y="1301800"/>
            <a:ext cx="5188200" cy="2061300"/>
          </a:xfrm>
          <a:prstGeom prst="rect">
            <a:avLst/>
          </a:prstGeom>
          <a:solidFill>
            <a:srgbClr val="332A8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g17a87edcec1_0_74"/>
          <p:cNvSpPr txBox="1"/>
          <p:nvPr/>
        </p:nvSpPr>
        <p:spPr>
          <a:xfrm>
            <a:off x="1977900" y="1925250"/>
            <a:ext cx="51882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4000" b="1" i="1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What Can We Do?</a:t>
            </a:r>
            <a:endParaRPr sz="4000" b="1" i="1" u="none" strike="noStrike" cap="none">
              <a:solidFill>
                <a:schemeClr val="lt1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g17a87edcec1_0_82" descr="A picture containing background patter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g17a87edcec1_0_82" descr="Logo, company nam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4625" y="4440375"/>
            <a:ext cx="1586273" cy="512627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g17a87edcec1_0_82"/>
          <p:cNvSpPr/>
          <p:nvPr/>
        </p:nvSpPr>
        <p:spPr>
          <a:xfrm>
            <a:off x="1715850" y="1019952"/>
            <a:ext cx="5712300" cy="2650800"/>
          </a:xfrm>
          <a:prstGeom prst="rect">
            <a:avLst/>
          </a:prstGeom>
          <a:noFill/>
          <a:ln w="57150" cap="flat" cmpd="sng">
            <a:solidFill>
              <a:srgbClr val="332A8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257" name="Google Shape;257;g17a87edcec1_0_82"/>
          <p:cNvSpPr/>
          <p:nvPr/>
        </p:nvSpPr>
        <p:spPr>
          <a:xfrm>
            <a:off x="1977900" y="1301800"/>
            <a:ext cx="5188200" cy="2061300"/>
          </a:xfrm>
          <a:prstGeom prst="rect">
            <a:avLst/>
          </a:prstGeom>
          <a:solidFill>
            <a:srgbClr val="332A8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g17a87edcec1_0_82"/>
          <p:cNvSpPr txBox="1"/>
          <p:nvPr/>
        </p:nvSpPr>
        <p:spPr>
          <a:xfrm>
            <a:off x="1977900" y="1329400"/>
            <a:ext cx="5188200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4000" b="1" i="1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Healthy Farm &amp; Food Innovation Fund</a:t>
            </a:r>
            <a:endParaRPr sz="4000" b="1" i="1" u="none" strike="noStrike" cap="none">
              <a:solidFill>
                <a:schemeClr val="lt1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g17a87edcec1_0_6" descr="A picture containing background patter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g17a87edcec1_0_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26298" y="747550"/>
            <a:ext cx="2590798" cy="3455051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g17a87edcec1_0_6"/>
          <p:cNvSpPr/>
          <p:nvPr/>
        </p:nvSpPr>
        <p:spPr>
          <a:xfrm>
            <a:off x="5066899" y="4000500"/>
            <a:ext cx="3909600" cy="1058400"/>
          </a:xfrm>
          <a:prstGeom prst="rect">
            <a:avLst/>
          </a:prstGeom>
          <a:solidFill>
            <a:srgbClr val="332A8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g17a87edcec1_0_6"/>
          <p:cNvSpPr txBox="1"/>
          <p:nvPr/>
        </p:nvSpPr>
        <p:spPr>
          <a:xfrm>
            <a:off x="208275" y="20100"/>
            <a:ext cx="45285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1" i="0" u="none" strike="noStrike" cap="none">
                <a:solidFill>
                  <a:srgbClr val="332A86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What Is HFFIF?</a:t>
            </a:r>
            <a:endParaRPr sz="4400" b="1" i="1" u="none" strike="noStrike" cap="none">
              <a:solidFill>
                <a:srgbClr val="332A86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267" name="Google Shape;267;g17a87edcec1_0_6"/>
          <p:cNvSpPr txBox="1"/>
          <p:nvPr/>
        </p:nvSpPr>
        <p:spPr>
          <a:xfrm>
            <a:off x="208275" y="2495550"/>
            <a:ext cx="3792300" cy="18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This fund would specifically match grants for programs that help:</a:t>
            </a:r>
            <a:endParaRPr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lang="en-US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Farmers</a:t>
            </a:r>
            <a:endParaRPr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lang="en-US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Local Producers</a:t>
            </a:r>
            <a:endParaRPr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lang="en-US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Seniors</a:t>
            </a:r>
            <a:endParaRPr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lang="en-US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Children and WIC participants</a:t>
            </a:r>
            <a:endParaRPr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lang="en-US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SNAP participants</a:t>
            </a:r>
            <a:endParaRPr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g17a87edcec1_0_6"/>
          <p:cNvSpPr txBox="1"/>
          <p:nvPr/>
        </p:nvSpPr>
        <p:spPr>
          <a:xfrm>
            <a:off x="5056698" y="3923700"/>
            <a:ext cx="3930000" cy="11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Applicants to the fund are required to use KY grown products, helping put money back into the pockets of farmers and expanding their businesses. </a:t>
            </a:r>
            <a:endParaRPr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g17a87edcec1_0_6"/>
          <p:cNvSpPr/>
          <p:nvPr/>
        </p:nvSpPr>
        <p:spPr>
          <a:xfrm>
            <a:off x="5324000" y="171425"/>
            <a:ext cx="3395400" cy="861900"/>
          </a:xfrm>
          <a:prstGeom prst="rect">
            <a:avLst/>
          </a:prstGeom>
          <a:solidFill>
            <a:srgbClr val="332A8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g17a87edcec1_0_6"/>
          <p:cNvSpPr txBox="1"/>
          <p:nvPr/>
        </p:nvSpPr>
        <p:spPr>
          <a:xfrm>
            <a:off x="5344250" y="112025"/>
            <a:ext cx="33549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PRIORITY #1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Used to house matching funds for federal grant programs. </a:t>
            </a:r>
            <a:endParaRPr sz="1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g17a87edcec1_0_6"/>
          <p:cNvSpPr/>
          <p:nvPr/>
        </p:nvSpPr>
        <p:spPr>
          <a:xfrm>
            <a:off x="168075" y="830625"/>
            <a:ext cx="4608900" cy="1563900"/>
          </a:xfrm>
          <a:prstGeom prst="rect">
            <a:avLst/>
          </a:prstGeom>
          <a:solidFill>
            <a:srgbClr val="73C6A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g17a87edcec1_0_6"/>
          <p:cNvSpPr txBox="1"/>
          <p:nvPr/>
        </p:nvSpPr>
        <p:spPr>
          <a:xfrm>
            <a:off x="168080" y="830620"/>
            <a:ext cx="4608900" cy="156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b="1" i="0" u="none" strike="noStrike" cap="none">
                <a:solidFill>
                  <a:srgbClr val="332A86"/>
                </a:solidFill>
                <a:latin typeface="Arial"/>
                <a:ea typeface="Arial"/>
                <a:cs typeface="Arial"/>
                <a:sym typeface="Arial"/>
              </a:rPr>
              <a:t>The Healthy Farm and Food Innovation Fund would create a structured state fund capable of receiving state, federal, and private philanthropy funds to help Kentucky address food and nutritional security . </a:t>
            </a:r>
            <a:endParaRPr sz="1600" b="1" i="0" u="none" strike="noStrike" cap="none">
              <a:solidFill>
                <a:srgbClr val="332A8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3" name="Google Shape;273;g17a87edcec1_0_6" descr="Logo, company nam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4577400"/>
            <a:ext cx="1586273" cy="5126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g17a87edcec1_0_46" descr="A picture containing background patter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g17a87edcec1_0_46"/>
          <p:cNvSpPr/>
          <p:nvPr/>
        </p:nvSpPr>
        <p:spPr>
          <a:xfrm>
            <a:off x="4000500" y="2928975"/>
            <a:ext cx="5088600" cy="1058400"/>
          </a:xfrm>
          <a:prstGeom prst="rect">
            <a:avLst/>
          </a:prstGeom>
          <a:solidFill>
            <a:srgbClr val="332A8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g17a87edcec1_0_46"/>
          <p:cNvSpPr txBox="1"/>
          <p:nvPr/>
        </p:nvSpPr>
        <p:spPr>
          <a:xfrm>
            <a:off x="0" y="20100"/>
            <a:ext cx="91440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000" b="1">
                <a:solidFill>
                  <a:srgbClr val="332A86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What Kinds of Programs Apply?</a:t>
            </a:r>
            <a:endParaRPr sz="4000" b="1" i="1" u="none" strike="noStrike" cap="none">
              <a:solidFill>
                <a:srgbClr val="332A86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281" name="Google Shape;281;g17a87edcec1_0_46"/>
          <p:cNvSpPr/>
          <p:nvPr/>
        </p:nvSpPr>
        <p:spPr>
          <a:xfrm>
            <a:off x="4000500" y="1158075"/>
            <a:ext cx="5088600" cy="1220700"/>
          </a:xfrm>
          <a:prstGeom prst="rect">
            <a:avLst/>
          </a:prstGeom>
          <a:solidFill>
            <a:srgbClr val="332A8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2" name="Google Shape;282;g17a87edcec1_0_46" descr="Logo, company nam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4577400"/>
            <a:ext cx="1586273" cy="512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g17a87edcec1_0_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2050" y="965100"/>
            <a:ext cx="2573925" cy="160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g17a87edcec1_0_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2050" y="2654850"/>
            <a:ext cx="2452270" cy="1606650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g17a87edcec1_0_46"/>
          <p:cNvSpPr txBox="1"/>
          <p:nvPr/>
        </p:nvSpPr>
        <p:spPr>
          <a:xfrm>
            <a:off x="4000500" y="2971725"/>
            <a:ext cx="5088600" cy="9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lt1"/>
                </a:solidFill>
              </a:rPr>
              <a:t>Fresh Rx for MOMs </a:t>
            </a:r>
            <a:r>
              <a:rPr lang="en-US">
                <a:solidFill>
                  <a:schemeClr val="lt1"/>
                </a:solidFill>
              </a:rPr>
              <a:t>is fruit and vegetable prescription (FV Rx)program for Mothers on Medicaid.</a:t>
            </a:r>
            <a:endParaRPr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b="1">
                <a:solidFill>
                  <a:schemeClr val="lt1"/>
                </a:solidFill>
              </a:rPr>
              <a:t>11 participating farmers markets in 2022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286" name="Google Shape;286;g17a87edcec1_0_46"/>
          <p:cNvSpPr txBox="1"/>
          <p:nvPr/>
        </p:nvSpPr>
        <p:spPr>
          <a:xfrm>
            <a:off x="4000500" y="1158075"/>
            <a:ext cx="5143500" cy="12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lt1"/>
                </a:solidFill>
              </a:rPr>
              <a:t>Kentucky Double Dollars  </a:t>
            </a:r>
            <a:r>
              <a:rPr lang="en-US">
                <a:solidFill>
                  <a:schemeClr val="lt1"/>
                </a:solidFill>
              </a:rPr>
              <a:t>incentivizes the purchase of Kentucky produced fruits and vegetables, meat, eggs, and dairy by SNAP, WIC, and Seniors participants. </a:t>
            </a:r>
            <a:endParaRPr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b="1">
                <a:solidFill>
                  <a:schemeClr val="lt1"/>
                </a:solidFill>
              </a:rPr>
              <a:t>70 participating outlets in 2022</a:t>
            </a:r>
            <a:endParaRPr b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18" descr="A picture containing background patter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18" descr="Logo, company nam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73450" y="4533425"/>
            <a:ext cx="1586273" cy="512627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18"/>
          <p:cNvSpPr txBox="1"/>
          <p:nvPr/>
        </p:nvSpPr>
        <p:spPr>
          <a:xfrm>
            <a:off x="0" y="0"/>
            <a:ext cx="3981600" cy="12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3400" b="1" i="0" u="none" strike="noStrike" cap="none">
                <a:solidFill>
                  <a:srgbClr val="332A86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The Impact of HFFIF</a:t>
            </a:r>
            <a:endParaRPr sz="3400" b="1" i="1" u="none" strike="noStrike" cap="none">
              <a:solidFill>
                <a:srgbClr val="332A86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294" name="Google Shape;294;p18"/>
          <p:cNvSpPr txBox="1"/>
          <p:nvPr/>
        </p:nvSpPr>
        <p:spPr>
          <a:xfrm>
            <a:off x="0" y="1179150"/>
            <a:ext cx="3981600" cy="10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chemeClr val="dk1"/>
                </a:solidFill>
                <a:highlight>
                  <a:srgbClr val="73C6A1"/>
                </a:highlight>
                <a:latin typeface="Arial"/>
                <a:ea typeface="Arial"/>
                <a:cs typeface="Arial"/>
                <a:sym typeface="Arial"/>
              </a:rPr>
              <a:t>For farmers</a:t>
            </a:r>
            <a:r>
              <a:rPr lang="en-US" sz="1200" b="0" i="0" u="none" strike="noStrike" cap="none">
                <a:solidFill>
                  <a:schemeClr val="dk1"/>
                </a:solidFill>
                <a:highlight>
                  <a:srgbClr val="73C6A1"/>
                </a:highlight>
                <a:latin typeface="Arial"/>
                <a:ea typeface="Arial"/>
                <a:cs typeface="Arial"/>
                <a:sym typeface="Arial"/>
              </a:rPr>
              <a:t>:</a:t>
            </a: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These programs grow their businesses through increased sales from new and repeating customers who otherwise would not be able to afford locally-grown food.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p18"/>
          <p:cNvSpPr txBox="1"/>
          <p:nvPr/>
        </p:nvSpPr>
        <p:spPr>
          <a:xfrm>
            <a:off x="0" y="2237200"/>
            <a:ext cx="3981600" cy="10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highlight>
                  <a:srgbClr val="73C6A1"/>
                </a:highlight>
              </a:rPr>
              <a:t>For families and communities</a:t>
            </a:r>
            <a:r>
              <a:rPr lang="en-US" sz="1200">
                <a:solidFill>
                  <a:schemeClr val="dk1"/>
                </a:solidFill>
                <a:highlight>
                  <a:srgbClr val="73C6A1"/>
                </a:highlight>
              </a:rPr>
              <a:t>:</a:t>
            </a:r>
            <a:r>
              <a:rPr lang="en-US" sz="1200">
                <a:solidFill>
                  <a:schemeClr val="dk1"/>
                </a:solidFill>
              </a:rPr>
              <a:t> By increasing the accessibility of healthy locally-grown foods, there will be a decrease household food insecurity and simultaneously improve dietary health outcomes.</a:t>
            </a:r>
            <a:endParaRPr sz="1200"/>
          </a:p>
        </p:txBody>
      </p:sp>
      <p:sp>
        <p:nvSpPr>
          <p:cNvPr id="296" name="Google Shape;296;p18"/>
          <p:cNvSpPr txBox="1"/>
          <p:nvPr/>
        </p:nvSpPr>
        <p:spPr>
          <a:xfrm>
            <a:off x="0" y="3371450"/>
            <a:ext cx="3981600" cy="10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highlight>
                  <a:srgbClr val="73C6A1"/>
                </a:highlight>
              </a:rPr>
              <a:t>For the economy</a:t>
            </a:r>
            <a:r>
              <a:rPr lang="en-US" sz="1200">
                <a:solidFill>
                  <a:schemeClr val="dk1"/>
                </a:solidFill>
                <a:highlight>
                  <a:srgbClr val="73C6A1"/>
                </a:highlight>
              </a:rPr>
              <a:t>:</a:t>
            </a:r>
            <a:r>
              <a:rPr lang="en-US" sz="1200">
                <a:solidFill>
                  <a:schemeClr val="dk1"/>
                </a:solidFill>
              </a:rPr>
              <a:t> This fund will bring more federal dollars flowing into the state, increasing the amount of money in Kentucky farmers’ pockets and keeping more dollars local. </a:t>
            </a:r>
            <a:endParaRPr sz="1200"/>
          </a:p>
        </p:txBody>
      </p:sp>
      <p:pic>
        <p:nvPicPr>
          <p:cNvPr id="297" name="Google Shape;297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31937" y="164875"/>
            <a:ext cx="4280624" cy="4280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2" descr="A picture containing background patter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2" descr="Logo, company nam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4625" y="4440375"/>
            <a:ext cx="1586273" cy="512627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2"/>
          <p:cNvSpPr/>
          <p:nvPr/>
        </p:nvSpPr>
        <p:spPr>
          <a:xfrm>
            <a:off x="1715853" y="547384"/>
            <a:ext cx="5712300" cy="3341100"/>
          </a:xfrm>
          <a:prstGeom prst="rect">
            <a:avLst/>
          </a:prstGeom>
          <a:noFill/>
          <a:ln w="57150" cap="flat" cmpd="sng">
            <a:solidFill>
              <a:srgbClr val="332A8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94" name="Google Shape;94;p2"/>
          <p:cNvSpPr/>
          <p:nvPr/>
        </p:nvSpPr>
        <p:spPr>
          <a:xfrm>
            <a:off x="1977900" y="829225"/>
            <a:ext cx="5188200" cy="2061300"/>
          </a:xfrm>
          <a:prstGeom prst="rect">
            <a:avLst/>
          </a:prstGeom>
          <a:solidFill>
            <a:srgbClr val="332A8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2"/>
          <p:cNvSpPr txBox="1"/>
          <p:nvPr/>
        </p:nvSpPr>
        <p:spPr>
          <a:xfrm>
            <a:off x="1977900" y="843925"/>
            <a:ext cx="5188200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1" i="0" u="none" strike="noStrike" cap="none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Community Farm Alliance:</a:t>
            </a:r>
            <a:endParaRPr sz="3000" b="1" i="0" u="none" strike="noStrike" cap="none">
              <a:solidFill>
                <a:schemeClr val="lt1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1" i="1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Farm is the Foundation for Growth</a:t>
            </a:r>
            <a:endParaRPr sz="3000" b="1" i="1">
              <a:solidFill>
                <a:schemeClr val="lt1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96" name="Google Shape;96;p2"/>
          <p:cNvSpPr/>
          <p:nvPr/>
        </p:nvSpPr>
        <p:spPr>
          <a:xfrm>
            <a:off x="1977900" y="3033350"/>
            <a:ext cx="5188200" cy="646800"/>
          </a:xfrm>
          <a:prstGeom prst="rect">
            <a:avLst/>
          </a:prstGeom>
          <a:solidFill>
            <a:srgbClr val="332A8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2"/>
          <p:cNvSpPr txBox="1"/>
          <p:nvPr/>
        </p:nvSpPr>
        <p:spPr>
          <a:xfrm>
            <a:off x="1977925" y="3048950"/>
            <a:ext cx="51882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Presented by: Jennifer Weeber, Kimmie Ishmael, and Martin Richards</a:t>
            </a:r>
            <a:endParaRPr sz="150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Google Shape;302;g17a87edcec1_0_90" descr="A picture containing background patter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g17a87edcec1_0_90" descr="Logo, company nam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4625" y="4440375"/>
            <a:ext cx="1586273" cy="512627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g17a87edcec1_0_90"/>
          <p:cNvSpPr/>
          <p:nvPr/>
        </p:nvSpPr>
        <p:spPr>
          <a:xfrm>
            <a:off x="1715850" y="1019952"/>
            <a:ext cx="5712300" cy="2650800"/>
          </a:xfrm>
          <a:prstGeom prst="rect">
            <a:avLst/>
          </a:prstGeom>
          <a:noFill/>
          <a:ln w="57150" cap="flat" cmpd="sng">
            <a:solidFill>
              <a:srgbClr val="332A8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305" name="Google Shape;305;g17a87edcec1_0_90"/>
          <p:cNvSpPr/>
          <p:nvPr/>
        </p:nvSpPr>
        <p:spPr>
          <a:xfrm>
            <a:off x="1977900" y="1301800"/>
            <a:ext cx="5188200" cy="2061300"/>
          </a:xfrm>
          <a:prstGeom prst="rect">
            <a:avLst/>
          </a:prstGeom>
          <a:solidFill>
            <a:srgbClr val="332A8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g17a87edcec1_0_90"/>
          <p:cNvSpPr txBox="1"/>
          <p:nvPr/>
        </p:nvSpPr>
        <p:spPr>
          <a:xfrm>
            <a:off x="1977900" y="1932250"/>
            <a:ext cx="51882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4000" b="1" i="1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Thank You!</a:t>
            </a:r>
            <a:endParaRPr sz="4000" b="1" i="1" u="none" strike="noStrike" cap="none">
              <a:solidFill>
                <a:schemeClr val="lt1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Google Shape;311;g17a87edcec1_0_98" descr="A picture containing background patter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g17a87edcec1_0_98" descr="Logo, company nam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4625" y="4440375"/>
            <a:ext cx="1586273" cy="512627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g17a87edcec1_0_98"/>
          <p:cNvSpPr/>
          <p:nvPr/>
        </p:nvSpPr>
        <p:spPr>
          <a:xfrm>
            <a:off x="1715850" y="1019952"/>
            <a:ext cx="5712300" cy="2650800"/>
          </a:xfrm>
          <a:prstGeom prst="rect">
            <a:avLst/>
          </a:prstGeom>
          <a:noFill/>
          <a:ln w="57150" cap="flat" cmpd="sng">
            <a:solidFill>
              <a:srgbClr val="332A8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314" name="Google Shape;314;g17a87edcec1_0_98"/>
          <p:cNvSpPr/>
          <p:nvPr/>
        </p:nvSpPr>
        <p:spPr>
          <a:xfrm>
            <a:off x="1977900" y="1301800"/>
            <a:ext cx="5188200" cy="2061300"/>
          </a:xfrm>
          <a:prstGeom prst="rect">
            <a:avLst/>
          </a:prstGeom>
          <a:solidFill>
            <a:srgbClr val="332A8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g17a87edcec1_0_98"/>
          <p:cNvSpPr txBox="1"/>
          <p:nvPr/>
        </p:nvSpPr>
        <p:spPr>
          <a:xfrm>
            <a:off x="1977900" y="1932250"/>
            <a:ext cx="51882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4000" b="1" i="1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Questions?</a:t>
            </a:r>
            <a:endParaRPr sz="4000" b="1" i="1" u="none" strike="noStrike" cap="none">
              <a:solidFill>
                <a:schemeClr val="lt1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3" descr="A picture containing background patter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3" descr="Logo, company nam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4625" y="4440375"/>
            <a:ext cx="1586273" cy="512627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3"/>
          <p:cNvSpPr/>
          <p:nvPr/>
        </p:nvSpPr>
        <p:spPr>
          <a:xfrm>
            <a:off x="1715850" y="1004527"/>
            <a:ext cx="5712300" cy="2628900"/>
          </a:xfrm>
          <a:prstGeom prst="rect">
            <a:avLst/>
          </a:prstGeom>
          <a:noFill/>
          <a:ln w="57150" cap="flat" cmpd="sng">
            <a:solidFill>
              <a:srgbClr val="332A8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105" name="Google Shape;105;p3"/>
          <p:cNvSpPr/>
          <p:nvPr/>
        </p:nvSpPr>
        <p:spPr>
          <a:xfrm>
            <a:off x="1977900" y="1286375"/>
            <a:ext cx="5188200" cy="2061300"/>
          </a:xfrm>
          <a:prstGeom prst="rect">
            <a:avLst/>
          </a:prstGeom>
          <a:solidFill>
            <a:srgbClr val="332A8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3"/>
          <p:cNvSpPr txBox="1"/>
          <p:nvPr/>
        </p:nvSpPr>
        <p:spPr>
          <a:xfrm>
            <a:off x="1977900" y="1315775"/>
            <a:ext cx="5188200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4000" b="1" i="1" u="none" strike="noStrike" cap="none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Investment Grows Eastern Kentucky Food System</a:t>
            </a:r>
            <a:endParaRPr sz="4000" b="1" i="1" u="none" strike="noStrike" cap="none">
              <a:solidFill>
                <a:schemeClr val="lt1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4" descr="A picture containing background patter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4" descr="Logo, company nam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4475" y="4434400"/>
            <a:ext cx="1586273" cy="512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52100" y="649675"/>
            <a:ext cx="1586273" cy="1888732"/>
          </a:xfrm>
          <a:prstGeom prst="rect">
            <a:avLst/>
          </a:prstGeom>
          <a:noFill/>
          <a:ln w="19050" cap="flat" cmpd="sng">
            <a:solidFill>
              <a:srgbClr val="332A8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14" name="Google Shape;114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330238" y="2571757"/>
            <a:ext cx="2483525" cy="1862644"/>
          </a:xfrm>
          <a:prstGeom prst="rect">
            <a:avLst/>
          </a:prstGeom>
          <a:noFill/>
          <a:ln w="19050" cap="flat" cmpd="sng">
            <a:solidFill>
              <a:srgbClr val="332A8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15" name="Google Shape;115;p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931075" y="1871500"/>
            <a:ext cx="2259769" cy="1014975"/>
          </a:xfrm>
          <a:prstGeom prst="rect">
            <a:avLst/>
          </a:prstGeom>
          <a:noFill/>
          <a:ln w="19050" cap="flat" cmpd="sng">
            <a:solidFill>
              <a:srgbClr val="332A8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16" name="Google Shape;116;p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86332" y="2450849"/>
            <a:ext cx="1843919" cy="1382950"/>
          </a:xfrm>
          <a:prstGeom prst="rect">
            <a:avLst/>
          </a:prstGeom>
          <a:noFill/>
          <a:ln w="19050" cap="flat" cmpd="sng">
            <a:solidFill>
              <a:srgbClr val="332A8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17" name="Google Shape;117;p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945650" y="649683"/>
            <a:ext cx="3330301" cy="1221817"/>
          </a:xfrm>
          <a:prstGeom prst="rect">
            <a:avLst/>
          </a:prstGeom>
          <a:noFill/>
          <a:ln w="19050" cap="flat" cmpd="sng">
            <a:solidFill>
              <a:srgbClr val="332A8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18" name="Google Shape;118;p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54325" y="649675"/>
            <a:ext cx="2390500" cy="1801175"/>
          </a:xfrm>
          <a:prstGeom prst="rect">
            <a:avLst/>
          </a:prstGeom>
          <a:noFill/>
          <a:ln w="19050" cap="flat" cmpd="sng">
            <a:solidFill>
              <a:srgbClr val="332A8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19" name="Google Shape;119;p4"/>
          <p:cNvSpPr txBox="1"/>
          <p:nvPr/>
        </p:nvSpPr>
        <p:spPr>
          <a:xfrm>
            <a:off x="5813775" y="2896200"/>
            <a:ext cx="3330300" cy="24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Clockwise from top left: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Sugar shack at SouthDown Farm; Letcher County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Making chow chow at CANE Kitchen; Whitesburg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Pikeville Farmers Market pavilion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Healthy food access at Breathitt County Farmers Market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Old Homeplace Farm; Clay County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Meal kit made with minimally processed, local produce; Perry County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4"/>
          <p:cNvSpPr txBox="1"/>
          <p:nvPr/>
        </p:nvSpPr>
        <p:spPr>
          <a:xfrm>
            <a:off x="0" y="123725"/>
            <a:ext cx="9144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332A86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$30 million+ in Federal, State, Local, &amp; Private Investments</a:t>
            </a:r>
            <a:endParaRPr sz="2000" b="1">
              <a:solidFill>
                <a:srgbClr val="332A86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5" descr="A picture containing background patter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5" descr="Logo, company nam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4625" y="4440375"/>
            <a:ext cx="1586273" cy="512627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5"/>
          <p:cNvSpPr/>
          <p:nvPr/>
        </p:nvSpPr>
        <p:spPr>
          <a:xfrm>
            <a:off x="1715850" y="1019952"/>
            <a:ext cx="5712300" cy="2650800"/>
          </a:xfrm>
          <a:prstGeom prst="rect">
            <a:avLst/>
          </a:prstGeom>
          <a:noFill/>
          <a:ln w="57150" cap="flat" cmpd="sng">
            <a:solidFill>
              <a:srgbClr val="332A8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128" name="Google Shape;128;p5"/>
          <p:cNvSpPr/>
          <p:nvPr/>
        </p:nvSpPr>
        <p:spPr>
          <a:xfrm>
            <a:off x="1977900" y="1301800"/>
            <a:ext cx="5188200" cy="2061300"/>
          </a:xfrm>
          <a:prstGeom prst="rect">
            <a:avLst/>
          </a:prstGeom>
          <a:solidFill>
            <a:srgbClr val="332A8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5"/>
          <p:cNvSpPr txBox="1"/>
          <p:nvPr/>
        </p:nvSpPr>
        <p:spPr>
          <a:xfrm>
            <a:off x="1977900" y="1637350"/>
            <a:ext cx="51882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4000" b="1" i="1" u="none" strike="noStrike" cap="none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Flood Impacts on </a:t>
            </a:r>
            <a:endParaRPr sz="4000" b="1" i="1" u="none" strike="noStrike" cap="none">
              <a:solidFill>
                <a:schemeClr val="lt1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4000" b="1" i="1" u="none" strike="noStrike" cap="none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Eastern Kentucky</a:t>
            </a:r>
            <a:endParaRPr sz="4000" b="1" i="1" u="none" strike="noStrike" cap="none">
              <a:solidFill>
                <a:schemeClr val="lt1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6" descr="A picture containing background patter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6545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6" descr="Logo, company nam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4625" y="4440375"/>
            <a:ext cx="1586273" cy="512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05900" y="797467"/>
            <a:ext cx="2909425" cy="1482420"/>
          </a:xfrm>
          <a:prstGeom prst="rect">
            <a:avLst/>
          </a:prstGeom>
          <a:noFill/>
          <a:ln w="19050" cap="flat" cmpd="sng">
            <a:solidFill>
              <a:srgbClr val="332A8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37" name="Google Shape;137;p6"/>
          <p:cNvPicPr preferRelativeResize="0"/>
          <p:nvPr/>
        </p:nvPicPr>
        <p:blipFill rotWithShape="1">
          <a:blip r:embed="rId6">
            <a:alphaModFix/>
          </a:blip>
          <a:srcRect l="10321" r="8" b="7927"/>
          <a:stretch/>
        </p:blipFill>
        <p:spPr>
          <a:xfrm>
            <a:off x="2466400" y="2239975"/>
            <a:ext cx="1862800" cy="1434525"/>
          </a:xfrm>
          <a:prstGeom prst="rect">
            <a:avLst/>
          </a:prstGeom>
          <a:noFill/>
          <a:ln w="19050" cap="flat" cmpd="sng">
            <a:solidFill>
              <a:srgbClr val="332A8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38" name="Google Shape;138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015325" y="797476"/>
            <a:ext cx="2191408" cy="1643550"/>
          </a:xfrm>
          <a:prstGeom prst="rect">
            <a:avLst/>
          </a:prstGeom>
          <a:noFill/>
          <a:ln w="19050" cap="flat" cmpd="sng">
            <a:solidFill>
              <a:srgbClr val="332A8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39" name="Google Shape;139;p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05900" y="2239975"/>
            <a:ext cx="1360500" cy="1813976"/>
          </a:xfrm>
          <a:prstGeom prst="rect">
            <a:avLst/>
          </a:prstGeom>
          <a:noFill/>
          <a:ln w="19050" cap="flat" cmpd="sng">
            <a:solidFill>
              <a:srgbClr val="332A8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40" name="Google Shape;140;p6"/>
          <p:cNvSpPr txBox="1"/>
          <p:nvPr/>
        </p:nvSpPr>
        <p:spPr>
          <a:xfrm>
            <a:off x="1720900" y="3998650"/>
            <a:ext cx="39024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Clockwise from top left: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Knott County Farmers Market pavilion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Rocket Farms; Letcher County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Hensley Farm; Clay County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1" name="Google Shape;141;p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206713" y="797475"/>
            <a:ext cx="1973325" cy="1315050"/>
          </a:xfrm>
          <a:prstGeom prst="rect">
            <a:avLst/>
          </a:prstGeom>
          <a:noFill/>
          <a:ln w="19050" cap="flat" cmpd="sng">
            <a:solidFill>
              <a:srgbClr val="332A8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42" name="Google Shape;142;p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233425" y="2310675"/>
            <a:ext cx="1973300" cy="1479975"/>
          </a:xfrm>
          <a:prstGeom prst="rect">
            <a:avLst/>
          </a:prstGeom>
          <a:noFill/>
          <a:ln w="19050" cap="flat" cmpd="sng">
            <a:solidFill>
              <a:srgbClr val="332A8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43" name="Google Shape;143;p6"/>
          <p:cNvPicPr preferRelativeResize="0"/>
          <p:nvPr/>
        </p:nvPicPr>
        <p:blipFill rotWithShape="1">
          <a:blip r:embed="rId11">
            <a:alphaModFix/>
          </a:blip>
          <a:srcRect b="6864"/>
          <a:stretch/>
        </p:blipFill>
        <p:spPr>
          <a:xfrm>
            <a:off x="6206725" y="2112525"/>
            <a:ext cx="1973300" cy="1876275"/>
          </a:xfrm>
          <a:prstGeom prst="rect">
            <a:avLst/>
          </a:prstGeom>
          <a:noFill/>
          <a:ln w="19050" cap="flat" cmpd="sng">
            <a:solidFill>
              <a:srgbClr val="332A8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44" name="Google Shape;144;p6"/>
          <p:cNvSpPr txBox="1"/>
          <p:nvPr/>
        </p:nvSpPr>
        <p:spPr>
          <a:xfrm>
            <a:off x="5180675" y="4045550"/>
            <a:ext cx="40254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Bullmare Farms; Magoffin County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Adams Family Garden; Knott County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Hurt Farms; Perry County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Back Farms; Breathitt County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6"/>
          <p:cNvSpPr txBox="1"/>
          <p:nvPr/>
        </p:nvSpPr>
        <p:spPr>
          <a:xfrm>
            <a:off x="62075" y="61950"/>
            <a:ext cx="91440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332A86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Flood Impact: $3.2 million in damages &amp; $1.3 million in lost income</a:t>
            </a:r>
            <a:endParaRPr sz="2000" b="1">
              <a:solidFill>
                <a:srgbClr val="332A86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332A86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(as reported by 140 applicants to the Central Appalachian Family Farm Fund)</a:t>
            </a:r>
            <a:endParaRPr sz="1200" b="1">
              <a:solidFill>
                <a:srgbClr val="332A86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7" descr="A picture containing background patter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7" descr="Logo, company nam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4625" y="4440375"/>
            <a:ext cx="1586273" cy="512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2675" y="668700"/>
            <a:ext cx="2487525" cy="3309425"/>
          </a:xfrm>
          <a:prstGeom prst="rect">
            <a:avLst/>
          </a:prstGeom>
          <a:noFill/>
          <a:ln w="19050" cap="flat" cmpd="sng">
            <a:solidFill>
              <a:srgbClr val="332A8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53" name="Google Shape;153;p7"/>
          <p:cNvSpPr txBox="1"/>
          <p:nvPr/>
        </p:nvSpPr>
        <p:spPr>
          <a:xfrm>
            <a:off x="0" y="86725"/>
            <a:ext cx="9144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rgbClr val="332A86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Collaborative Human Capital = Effective, Timely Response</a:t>
            </a:r>
            <a:endParaRPr sz="2100"/>
          </a:p>
        </p:txBody>
      </p:sp>
      <p:sp>
        <p:nvSpPr>
          <p:cNvPr id="154" name="Google Shape;154;p7"/>
          <p:cNvSpPr txBox="1"/>
          <p:nvPr/>
        </p:nvSpPr>
        <p:spPr>
          <a:xfrm>
            <a:off x="3213450" y="535500"/>
            <a:ext cx="5515200" cy="46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>
                <a:solidFill>
                  <a:srgbClr val="332A86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Central Appalachian Family Farm Fund:</a:t>
            </a:r>
            <a:endParaRPr sz="1300" b="1">
              <a:solidFill>
                <a:srgbClr val="332A86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>
                <a:solidFill>
                  <a:schemeClr val="dk1"/>
                </a:solidFill>
              </a:rPr>
              <a:t>Collaboration of the Foundation for Appalachian Kentucky &amp; Community Farm Alliance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>
                <a:solidFill>
                  <a:schemeClr val="dk1"/>
                </a:solidFill>
              </a:rPr>
              <a:t>140 applications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 b="1">
                <a:solidFill>
                  <a:schemeClr val="dk1"/>
                </a:solidFill>
              </a:rPr>
              <a:t>$354,000 awarded to 94 farms in 10 impacted counties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500" b="1">
              <a:solidFill>
                <a:srgbClr val="332A86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>
                <a:solidFill>
                  <a:srgbClr val="332A86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Equipment Repair &amp; Refurbishment:</a:t>
            </a:r>
            <a:endParaRPr sz="1300" b="1">
              <a:solidFill>
                <a:srgbClr val="332A86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>
                <a:solidFill>
                  <a:schemeClr val="dk1"/>
                </a:solidFill>
              </a:rPr>
              <a:t>Facilitated by the Kentucky Horticulture Council (KHC) in collaboration with other 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>
                <a:solidFill>
                  <a:schemeClr val="dk1"/>
                </a:solidFill>
              </a:rPr>
              <a:t>Will utilize small engine repair classrooms to repair/refurbish small farming equipment damaged in flood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>
                <a:solidFill>
                  <a:srgbClr val="332A86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East Kentucky Canning Coalition:</a:t>
            </a:r>
            <a:endParaRPr sz="1300" b="1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>
                <a:solidFill>
                  <a:schemeClr val="dk1"/>
                </a:solidFill>
              </a:rPr>
              <a:t>Facilitate by Grow Appalachia, Community Farm Alliance, Northfork Local Food, and local farmers markets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>
                <a:solidFill>
                  <a:schemeClr val="dk1"/>
                </a:solidFill>
              </a:rPr>
              <a:t>Connecting home gardeners with replacement produce and canning supplies to be able to put back for the winter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>
                <a:solidFill>
                  <a:srgbClr val="332A86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Other activities:</a:t>
            </a:r>
            <a:endParaRPr sz="1300" b="1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>
                <a:solidFill>
                  <a:schemeClr val="dk1"/>
                </a:solidFill>
              </a:rPr>
              <a:t>Soil and water testing led by Grow Appalachia &amp; KHC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>
                <a:solidFill>
                  <a:schemeClr val="dk1"/>
                </a:solidFill>
              </a:rPr>
              <a:t>Online Food + Ag Recovery Resources Guide 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55" name="Google Shape;155;p7"/>
          <p:cNvSpPr txBox="1"/>
          <p:nvPr/>
        </p:nvSpPr>
        <p:spPr>
          <a:xfrm>
            <a:off x="115513" y="3978125"/>
            <a:ext cx="30069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/>
              <a:t>(Second Chance Homestead; Perry County - Two months after the flood)</a:t>
            </a:r>
            <a:endParaRPr sz="1100"/>
          </a:p>
        </p:txBody>
      </p:sp>
      <p:sp>
        <p:nvSpPr>
          <p:cNvPr id="156" name="Google Shape;156;p7"/>
          <p:cNvSpPr txBox="1"/>
          <p:nvPr/>
        </p:nvSpPr>
        <p:spPr>
          <a:xfrm>
            <a:off x="5610350" y="5323900"/>
            <a:ext cx="1371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https://express.adobe.com/page/Xllnpn1RG1MQI/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g17a87edcec1_0_66" descr="A picture containing background patter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g17a87edcec1_0_66" descr="Logo, company nam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4625" y="4440375"/>
            <a:ext cx="1586273" cy="512627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g17a87edcec1_0_66"/>
          <p:cNvSpPr/>
          <p:nvPr/>
        </p:nvSpPr>
        <p:spPr>
          <a:xfrm>
            <a:off x="1715850" y="1019952"/>
            <a:ext cx="5712300" cy="2650800"/>
          </a:xfrm>
          <a:prstGeom prst="rect">
            <a:avLst/>
          </a:prstGeom>
          <a:noFill/>
          <a:ln w="57150" cap="flat" cmpd="sng">
            <a:solidFill>
              <a:srgbClr val="332A8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164" name="Google Shape;164;g17a87edcec1_0_66"/>
          <p:cNvSpPr/>
          <p:nvPr/>
        </p:nvSpPr>
        <p:spPr>
          <a:xfrm>
            <a:off x="1977900" y="1301800"/>
            <a:ext cx="5188200" cy="2061300"/>
          </a:xfrm>
          <a:prstGeom prst="rect">
            <a:avLst/>
          </a:prstGeom>
          <a:solidFill>
            <a:srgbClr val="332A8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g17a87edcec1_0_66"/>
          <p:cNvSpPr txBox="1"/>
          <p:nvPr/>
        </p:nvSpPr>
        <p:spPr>
          <a:xfrm>
            <a:off x="1977900" y="1329400"/>
            <a:ext cx="5188200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4000" b="1" i="1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Hunger and Nutrition in Kentucky</a:t>
            </a:r>
            <a:endParaRPr sz="4000" b="1" i="1" u="none" strike="noStrike" cap="none">
              <a:solidFill>
                <a:schemeClr val="lt1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9"/>
          <p:cNvSpPr/>
          <p:nvPr/>
        </p:nvSpPr>
        <p:spPr>
          <a:xfrm>
            <a:off x="6608688" y="-1"/>
            <a:ext cx="2535300" cy="5143500"/>
          </a:xfrm>
          <a:prstGeom prst="rect">
            <a:avLst/>
          </a:prstGeom>
          <a:solidFill>
            <a:srgbClr val="332A8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2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9"/>
          <p:cNvSpPr/>
          <p:nvPr/>
        </p:nvSpPr>
        <p:spPr>
          <a:xfrm>
            <a:off x="24388" y="-1"/>
            <a:ext cx="2535300" cy="5143500"/>
          </a:xfrm>
          <a:prstGeom prst="rect">
            <a:avLst/>
          </a:prstGeom>
          <a:solidFill>
            <a:srgbClr val="332A8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2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9"/>
          <p:cNvSpPr/>
          <p:nvPr/>
        </p:nvSpPr>
        <p:spPr>
          <a:xfrm>
            <a:off x="231500" y="2716375"/>
            <a:ext cx="2121300" cy="972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4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74" name="Google Shape;174;p9"/>
          <p:cNvGrpSpPr/>
          <p:nvPr/>
        </p:nvGrpSpPr>
        <p:grpSpPr>
          <a:xfrm>
            <a:off x="24563" y="390489"/>
            <a:ext cx="2535134" cy="1655117"/>
            <a:chOff x="272143" y="1189435"/>
            <a:chExt cx="3244764" cy="2206823"/>
          </a:xfrm>
        </p:grpSpPr>
        <p:sp>
          <p:nvSpPr>
            <p:cNvPr id="175" name="Google Shape;175;p9"/>
            <p:cNvSpPr txBox="1"/>
            <p:nvPr/>
          </p:nvSpPr>
          <p:spPr>
            <a:xfrm>
              <a:off x="288855" y="1593414"/>
              <a:ext cx="3228052" cy="8638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spAutoFit/>
            </a:bodyPr>
            <a:lstStyle/>
            <a:p>
              <a:pPr marL="0" marR="0" lvl="0" indent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700" b="1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TODAY,</a:t>
              </a:r>
              <a:endParaRPr/>
            </a:p>
          </p:txBody>
        </p:sp>
        <p:sp>
          <p:nvSpPr>
            <p:cNvPr id="176" name="Google Shape;176;p9"/>
            <p:cNvSpPr txBox="1"/>
            <p:nvPr/>
          </p:nvSpPr>
          <p:spPr>
            <a:xfrm>
              <a:off x="272143" y="1189435"/>
              <a:ext cx="3228052" cy="4042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spAutoFit/>
            </a:bodyPr>
            <a:lstStyle/>
            <a:p>
              <a:pPr marL="0" marR="0" lvl="0" indent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900" b="1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SOLVING HUNGER</a:t>
              </a:r>
              <a:endParaRPr/>
            </a:p>
          </p:txBody>
        </p:sp>
        <p:sp>
          <p:nvSpPr>
            <p:cNvPr id="177" name="Google Shape;177;p9"/>
            <p:cNvSpPr txBox="1"/>
            <p:nvPr/>
          </p:nvSpPr>
          <p:spPr>
            <a:xfrm>
              <a:off x="288855" y="2873058"/>
              <a:ext cx="32280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spAutoFit/>
            </a:bodyPr>
            <a:lstStyle/>
            <a:p>
              <a:pPr marL="0" marR="0" lvl="0" indent="0" algn="ctr" rtl="0">
                <a:lnSpc>
                  <a:spcPct val="7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TOMORROW</a:t>
              </a:r>
              <a:endParaRPr/>
            </a:p>
          </p:txBody>
        </p:sp>
        <p:sp>
          <p:nvSpPr>
            <p:cNvPr id="178" name="Google Shape;178;p9"/>
            <p:cNvSpPr txBox="1"/>
            <p:nvPr/>
          </p:nvSpPr>
          <p:spPr>
            <a:xfrm>
              <a:off x="288855" y="2460382"/>
              <a:ext cx="3228000" cy="41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spAutoFit/>
            </a:bodyPr>
            <a:lstStyle/>
            <a:p>
              <a:pPr marL="0" marR="0" lvl="0" indent="0" algn="ctr" rtl="0">
                <a:lnSpc>
                  <a:spcPct val="7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100" b="1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ENDING HUNGER</a:t>
              </a:r>
              <a:endParaRPr/>
            </a:p>
          </p:txBody>
        </p:sp>
      </p:grpSp>
      <p:pic>
        <p:nvPicPr>
          <p:cNvPr id="179" name="Google Shape;179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5367" y="2496207"/>
            <a:ext cx="1412784" cy="1412784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9"/>
          <p:cNvSpPr/>
          <p:nvPr/>
        </p:nvSpPr>
        <p:spPr>
          <a:xfrm>
            <a:off x="2593250" y="959975"/>
            <a:ext cx="3981900" cy="37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800"/>
              <a:buFont typeface="Arial"/>
              <a:buChar char="➔"/>
            </a:pPr>
            <a:r>
              <a:rPr lang="en-US" sz="1800" b="0" i="0" u="none" strike="noStrike" cap="none">
                <a:solidFill>
                  <a:srgbClr val="202124"/>
                </a:solidFill>
                <a:latin typeface="Arial"/>
                <a:ea typeface="Arial"/>
                <a:cs typeface="Arial"/>
                <a:sym typeface="Arial"/>
              </a:rPr>
              <a:t>In Kentucky, </a:t>
            </a:r>
            <a:r>
              <a:rPr lang="en-US" sz="1800" b="1" i="0" u="none" strike="noStrike" cap="none">
                <a:solidFill>
                  <a:srgbClr val="202124"/>
                </a:solidFill>
                <a:latin typeface="Arial"/>
                <a:ea typeface="Arial"/>
                <a:cs typeface="Arial"/>
                <a:sym typeface="Arial"/>
              </a:rPr>
              <a:t>575,300 people</a:t>
            </a:r>
            <a:r>
              <a:rPr lang="en-US" sz="1800" b="0" i="0" u="none" strike="noStrike" cap="none">
                <a:solidFill>
                  <a:srgbClr val="202124"/>
                </a:solidFill>
                <a:latin typeface="Arial"/>
                <a:ea typeface="Arial"/>
                <a:cs typeface="Arial"/>
                <a:sym typeface="Arial"/>
              </a:rPr>
              <a:t> are facing hunger - and of them 162,100 are children. </a:t>
            </a:r>
            <a:endParaRPr sz="1800" b="0" i="0" u="none" strike="noStrike" cap="none">
              <a:solidFill>
                <a:srgbClr val="20212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202124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800"/>
              <a:buChar char="➔"/>
            </a:pPr>
            <a:r>
              <a:rPr lang="en-US" sz="1800" b="1">
                <a:solidFill>
                  <a:srgbClr val="202124"/>
                </a:solidFill>
              </a:rPr>
              <a:t>17.7% of seniors (ages 60+) are food insecure</a:t>
            </a:r>
            <a:r>
              <a:rPr lang="en-US" sz="1800">
                <a:solidFill>
                  <a:srgbClr val="202124"/>
                </a:solidFill>
              </a:rPr>
              <a:t> in KY.</a:t>
            </a:r>
            <a:endParaRPr sz="1800">
              <a:solidFill>
                <a:srgbClr val="202124"/>
              </a:solidFill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20212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800"/>
              <a:buFont typeface="Arial"/>
              <a:buChar char="➔"/>
            </a:pPr>
            <a:r>
              <a:rPr lang="en-US" sz="1800" b="1" i="0" u="none" strike="noStrike" cap="none">
                <a:solidFill>
                  <a:srgbClr val="202124"/>
                </a:solidFill>
              </a:rPr>
              <a:t>1 in 6 children</a:t>
            </a:r>
            <a:r>
              <a:rPr lang="en-US" sz="1800" b="0" i="0" u="none" strike="noStrike" cap="none">
                <a:solidFill>
                  <a:srgbClr val="202124"/>
                </a:solidFill>
                <a:latin typeface="Arial"/>
                <a:ea typeface="Arial"/>
                <a:cs typeface="Arial"/>
                <a:sym typeface="Arial"/>
              </a:rPr>
              <a:t> face hunger.</a:t>
            </a:r>
            <a:endParaRPr sz="1800"/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20212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800"/>
              <a:buFont typeface="Arial"/>
              <a:buChar char="➔"/>
            </a:pPr>
            <a:r>
              <a:rPr lang="en-US" sz="1800" b="0" i="0" u="none" strike="noStrike" cap="none">
                <a:solidFill>
                  <a:srgbClr val="202124"/>
                </a:solidFill>
                <a:latin typeface="Arial"/>
                <a:ea typeface="Arial"/>
                <a:cs typeface="Arial"/>
                <a:sym typeface="Arial"/>
              </a:rPr>
              <a:t>People facing hunger in Kentucky are estimated to report needing $258,458,000 more per year to meet their food needs.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1" name="Google Shape;181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83237" y="0"/>
            <a:ext cx="1986227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1032</Words>
  <Application>Microsoft Office PowerPoint</Application>
  <PresentationFormat>On-screen Show (16:9)</PresentationFormat>
  <Paragraphs>126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Calibri</vt:lpstr>
      <vt:lpstr>Open Sans</vt:lpstr>
      <vt:lpstr>Open Sans SemiBold</vt:lpstr>
      <vt:lpstr>Open Sans ExtraBold</vt:lpstr>
      <vt:lpstr>Arial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Kentucky Health Outcomes</vt:lpstr>
      <vt:lpstr>PowerPoint Presentation</vt:lpstr>
      <vt:lpstr>Improved public health is economic development!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Hartley, Rachel (LRC)</dc:creator>
  <cp:lastModifiedBy>Hartley, Rachel (LRC)</cp:lastModifiedBy>
  <cp:revision>1</cp:revision>
  <cp:lastPrinted>2022-10-31T20:23:19Z</cp:lastPrinted>
  <dcterms:modified xsi:type="dcterms:W3CDTF">2022-10-31T20:25:06Z</dcterms:modified>
</cp:coreProperties>
</file>