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3" r:id="rId4"/>
    <p:sldMasterId id="2147483695" r:id="rId5"/>
  </p:sldMasterIdLst>
  <p:notesMasterIdLst>
    <p:notesMasterId r:id="rId46"/>
  </p:notesMasterIdLst>
  <p:handoutMasterIdLst>
    <p:handoutMasterId r:id="rId47"/>
  </p:handoutMasterIdLst>
  <p:sldIdLst>
    <p:sldId id="267" r:id="rId6"/>
    <p:sldId id="269" r:id="rId7"/>
    <p:sldId id="270" r:id="rId8"/>
    <p:sldId id="271" r:id="rId9"/>
    <p:sldId id="260" r:id="rId10"/>
    <p:sldId id="272" r:id="rId11"/>
    <p:sldId id="273" r:id="rId12"/>
    <p:sldId id="274" r:id="rId13"/>
    <p:sldId id="275" r:id="rId14"/>
    <p:sldId id="276" r:id="rId15"/>
    <p:sldId id="277" r:id="rId16"/>
    <p:sldId id="261" r:id="rId17"/>
    <p:sldId id="262" r:id="rId18"/>
    <p:sldId id="263" r:id="rId19"/>
    <p:sldId id="264" r:id="rId20"/>
    <p:sldId id="265" r:id="rId21"/>
    <p:sldId id="266" r:id="rId22"/>
    <p:sldId id="278" r:id="rId23"/>
    <p:sldId id="279" r:id="rId24"/>
    <p:sldId id="280" r:id="rId25"/>
    <p:sldId id="282" r:id="rId26"/>
    <p:sldId id="284" r:id="rId27"/>
    <p:sldId id="286" r:id="rId28"/>
    <p:sldId id="288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6" r:id="rId43"/>
    <p:sldId id="304" r:id="rId44"/>
    <p:sldId id="305" r:id="rId4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A17F5-7408-47A8-8101-85364A66B74C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11F48-7426-422F-BB6E-4FA1C0BE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55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ABACC-B091-4B33-A11E-FD743BEC54E7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7216B-C1AF-4BF7-94CB-D16F0EBC3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79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A2713-D4F8-45B2-B02B-C3DA5494A8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4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8AFD9-D5DB-4A47-A4BE-251B4DF141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0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23B31-59B4-314C-8BE4-58B3F6600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0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5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2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37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3006" y="5729616"/>
            <a:ext cx="2838994" cy="11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3006" y="5729616"/>
            <a:ext cx="2838994" cy="11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2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3006" y="5729616"/>
            <a:ext cx="2838994" cy="11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3006" y="5729616"/>
            <a:ext cx="2838994" cy="11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3006" y="5729616"/>
            <a:ext cx="2838994" cy="11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3006" y="5729616"/>
            <a:ext cx="2838994" cy="11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27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4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06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43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43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594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54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0498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3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16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15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86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38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917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82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905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273" y="990320"/>
            <a:ext cx="11083636" cy="2106706"/>
          </a:xfrm>
        </p:spPr>
        <p:txBody>
          <a:bodyPr anchor="b"/>
          <a:lstStyle>
            <a:lvl1pPr algn="ctr">
              <a:defRPr sz="5294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7273" y="3178269"/>
            <a:ext cx="11083636" cy="1460966"/>
          </a:xfr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/>
              <a:t>7/1/2022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896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317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303" y="1508593"/>
            <a:ext cx="12746182" cy="2517121"/>
          </a:xfrm>
        </p:spPr>
        <p:txBody>
          <a:bodyPr anchor="b"/>
          <a:lstStyle>
            <a:lvl1pPr>
              <a:defRPr sz="5294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08303" y="4049527"/>
            <a:ext cx="12746182" cy="1323694"/>
          </a:xfr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9120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016000" y="1610846"/>
            <a:ext cx="6280727" cy="3839416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7481455" y="1610846"/>
            <a:ext cx="6280727" cy="3839416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6584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925" y="322170"/>
            <a:ext cx="12746182" cy="1169614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17925" y="1483379"/>
            <a:ext cx="6251863" cy="72698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017925" y="2210360"/>
            <a:ext cx="6251863" cy="3251107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7481455" y="1483379"/>
            <a:ext cx="6282652" cy="72698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7481455" y="2210360"/>
            <a:ext cx="6282652" cy="3251107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5226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745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86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87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925" y="403412"/>
            <a:ext cx="4766348" cy="1411941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82652" y="871258"/>
            <a:ext cx="7481455" cy="4300257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017925" y="1815353"/>
            <a:ext cx="4766348" cy="3363166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8520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925" y="403412"/>
            <a:ext cx="4766348" cy="1411941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6282652" y="871258"/>
            <a:ext cx="7481455" cy="4300257"/>
          </a:xfr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017925" y="1815353"/>
            <a:ext cx="4766348" cy="3363166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547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7536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10575637" y="322169"/>
            <a:ext cx="3186545" cy="5128092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016000" y="322169"/>
            <a:ext cx="9374909" cy="5128092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01.07.2022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741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3AD4-D07A-4616-80B1-FA9885F30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BB969-6553-426D-80C4-295BEE79A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71AF3-0895-40C7-8C8A-6DFBFAAA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280AA-AB88-4003-B144-EFEFBFA0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76075-BDC8-4CB8-BCA9-9A70C845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63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37E5-1E2E-4FBB-8FF7-9A3D44EF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6F70E-32C1-4062-8A8B-48DA4C877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4100B-D82F-45D9-8B91-D06F797A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D017D-3414-4F69-A794-66B76ED3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A9681-B62D-41D0-94C4-07DFD4EB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25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8213-6151-4211-AF37-24C80D93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1C5B5-083C-49A8-8F4E-F424D8091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FC846-F359-4CC2-9991-609067A21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565B1-1302-489C-9F8F-92F8FA43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62EA3-D426-4CE0-A1B9-DAFA5F1B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64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BC87-E365-444C-9D4C-CE844B1E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4ECDE-C8A9-4A32-97F4-477DD0159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3E5D3-E753-4C4F-B8CE-E72544B1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D2202-64A0-4345-9574-1505F1B0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F1D1A-DF99-4FCB-B2AA-A3D43EDF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EBC04-99D9-4E81-90BB-986CF24A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4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E3FA-773E-4E04-B976-AF183FC2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2D34A-91FB-4D95-9599-4FD95A787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716A7-FFDD-4A85-947B-3C33CCB83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5CEA4-C4AB-4311-9E06-79549292A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E78A5-4FCE-4F26-9E83-A285766BA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A90AB-EB07-4BF8-8D6F-70431D18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F0F9A7-5847-4C12-A6A0-2FDA5199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BD6FA2-6D66-4C5E-93CB-BDAA4332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22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E250-BCCF-4A2B-83E3-9A485D073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66D1D-3B45-4B8A-8ECD-4350E8E8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39D46-3847-449E-8CFC-FBEC507A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F2424-2602-4217-9D7C-CE725EAE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9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68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BADCDD-D5AA-4E72-8870-BD73E513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AA0C8-B288-44A7-909D-7A032036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F0D51-005A-4ED5-9527-9B2AF8FB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29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3CDC-89FF-4F3A-B1AB-88C650B5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5B963-9B2A-4557-8833-CB3539356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51779-4EFB-47F8-B67D-213F371EC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DB938-7A5F-4BC3-A6A0-CE926420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21786-D03E-4663-876D-2B7335A8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7DF6C-6EBC-41DD-8F26-F41CC018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61E7-FC6E-4CF7-9296-B386B881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20FBF5-D22A-4B33-999E-DDEA05A24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CB393-9052-43F4-8C35-A7B14D018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C6C30-B3B8-4296-9781-10A9D44C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C9235-BDC9-41BB-88E6-F86C886E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AAAC1-AA64-4F22-8AAE-994DB8A1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52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C81AC-4E0C-4309-A95E-CBDE12589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007FB-8421-4941-9F00-E8927903A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527A5-1C89-4CFC-BBA9-07130936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96F71-9676-4EFE-A088-BAFD6003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9FC96-468C-40D5-A16D-121EDFCF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8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57909-6925-499B-B68D-3252FF43C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A0F4D-5BD4-4897-9513-D6ED38328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0847B-23E5-4341-B77B-04321D0BE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D45E7-6D62-4B66-8DC4-28F022DA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4706C-F6A4-4764-9C63-2554CF73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9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0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6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0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138AE-0E57-4BAD-A460-915BF7EE946B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B7CF9-63B3-48C6-A0AD-F26C32E44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5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52D8A-B9FB-4DBC-887D-27535756D2FF}" type="datetimeFigureOut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B0363DB-557F-44F2-BFE5-63D7C49D4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0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09955" y="1022604"/>
            <a:ext cx="708660" cy="2095500"/>
          </a:xfrm>
          <a:custGeom>
            <a:avLst/>
            <a:gdLst/>
            <a:ahLst/>
            <a:cxnLst/>
            <a:rect l="l" t="t" r="r" b="b"/>
            <a:pathLst>
              <a:path w="708660" h="2095500">
                <a:moveTo>
                  <a:pt x="0" y="0"/>
                </a:moveTo>
                <a:lnTo>
                  <a:pt x="0" y="1517396"/>
                </a:lnTo>
                <a:lnTo>
                  <a:pt x="708660" y="2095500"/>
                </a:lnTo>
                <a:lnTo>
                  <a:pt x="708660" y="578104"/>
                </a:lnTo>
                <a:lnTo>
                  <a:pt x="0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09955" y="838200"/>
            <a:ext cx="402590" cy="1705610"/>
          </a:xfrm>
          <a:custGeom>
            <a:avLst/>
            <a:gdLst/>
            <a:ahLst/>
            <a:cxnLst/>
            <a:rect l="l" t="t" r="r" b="b"/>
            <a:pathLst>
              <a:path w="402590" h="1705610">
                <a:moveTo>
                  <a:pt x="402336" y="0"/>
                </a:moveTo>
                <a:lnTo>
                  <a:pt x="0" y="183007"/>
                </a:lnTo>
                <a:lnTo>
                  <a:pt x="0" y="1705355"/>
                </a:lnTo>
                <a:lnTo>
                  <a:pt x="402336" y="1517777"/>
                </a:lnTo>
                <a:lnTo>
                  <a:pt x="402336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44652" y="635507"/>
            <a:ext cx="10907395" cy="1742439"/>
          </a:xfrm>
          <a:custGeom>
            <a:avLst/>
            <a:gdLst/>
            <a:ahLst/>
            <a:cxnLst/>
            <a:rect l="l" t="t" r="r" b="b"/>
            <a:pathLst>
              <a:path w="10907395" h="1742439">
                <a:moveTo>
                  <a:pt x="167640" y="175260"/>
                </a:moveTo>
                <a:lnTo>
                  <a:pt x="0" y="6096"/>
                </a:lnTo>
                <a:lnTo>
                  <a:pt x="0" y="1551432"/>
                </a:lnTo>
                <a:lnTo>
                  <a:pt x="167640" y="1719072"/>
                </a:lnTo>
                <a:lnTo>
                  <a:pt x="167640" y="175260"/>
                </a:lnTo>
                <a:close/>
              </a:path>
              <a:path w="10907395" h="1742439">
                <a:moveTo>
                  <a:pt x="10907268" y="0"/>
                </a:moveTo>
                <a:lnTo>
                  <a:pt x="10578084" y="198628"/>
                </a:lnTo>
                <a:lnTo>
                  <a:pt x="10578084" y="1741932"/>
                </a:lnTo>
                <a:lnTo>
                  <a:pt x="10907268" y="1543304"/>
                </a:lnTo>
                <a:lnTo>
                  <a:pt x="10907268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44651" y="635508"/>
            <a:ext cx="10907395" cy="1542415"/>
          </a:xfrm>
          <a:custGeom>
            <a:avLst/>
            <a:gdLst/>
            <a:ahLst/>
            <a:cxnLst/>
            <a:rect l="l" t="t" r="r" b="b"/>
            <a:pathLst>
              <a:path w="10907395" h="1542414">
                <a:moveTo>
                  <a:pt x="10907268" y="0"/>
                </a:moveTo>
                <a:lnTo>
                  <a:pt x="0" y="0"/>
                </a:lnTo>
                <a:lnTo>
                  <a:pt x="0" y="1542288"/>
                </a:lnTo>
                <a:lnTo>
                  <a:pt x="10907268" y="1542288"/>
                </a:lnTo>
                <a:lnTo>
                  <a:pt x="1090726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1602" y="652653"/>
            <a:ext cx="8908795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4321" y="2612008"/>
            <a:ext cx="7563357" cy="3002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62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22170"/>
            <a:ext cx="12746182" cy="1169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t>Title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body" idx="1"/>
          </p:nvPr>
        </p:nvSpPr>
        <p:spPr>
          <a:xfrm>
            <a:off x="1016000" y="1610846"/>
            <a:ext cx="12746182" cy="3839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Text</a:t>
            </a:r>
          </a:p>
          <a:p>
            <a:pPr lvl="1"/>
            <a:r>
              <a:t>Level 2</a:t>
            </a:r>
          </a:p>
          <a:p>
            <a:pPr lvl="2"/>
            <a:r>
              <a:t>Level 3</a:t>
            </a:r>
          </a:p>
          <a:p>
            <a:pPr lvl="3"/>
            <a:r>
              <a:t>Level 4</a:t>
            </a:r>
          </a:p>
          <a:p>
            <a:pPr lvl="4"/>
            <a:r>
              <a:t>Level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5608545"/>
            <a:ext cx="3325091" cy="322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F0B57-8E6A-4005-9EDD-D258F6CC94AB}" type="datetimeFigureOut">
              <a:rPr lang="en-US" smtClean="0"/>
              <a:t>7/1/2022</a:t>
            </a:fld>
            <a:endParaRPr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895273" y="5608545"/>
            <a:ext cx="4987636" cy="322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0437091" y="5608545"/>
            <a:ext cx="3325091" cy="322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39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3F213-8889-478E-AAD0-308C951C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AA321-F956-4451-8D06-EEBD45D37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0B8AC-3CB2-4F18-8592-36D102D52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A51E9-B219-4F0D-90D9-164EEF4BAC9F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E2B0C-3DC6-4D56-8386-85C59594F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B15FE-5436-4518-BF93-9249766FB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F0BC2-0418-4DA2-B202-F37377EE8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0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454" y="304588"/>
            <a:ext cx="4633607" cy="63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285311"/>
            <a:ext cx="11212490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34" y="294837"/>
            <a:ext cx="11155332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53" y="157943"/>
            <a:ext cx="6582694" cy="66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706" y="1014075"/>
            <a:ext cx="6182588" cy="4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232" y="170995"/>
            <a:ext cx="6163535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37" y="224444"/>
            <a:ext cx="6087325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048" y="257694"/>
            <a:ext cx="6115904" cy="64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1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27" y="1561839"/>
            <a:ext cx="6058746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0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8" y="275785"/>
            <a:ext cx="11174384" cy="63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8" y="294837"/>
            <a:ext cx="11174384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6772" y="2307263"/>
            <a:ext cx="7934645" cy="1013551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Importance of Veterinarians  in Regulatory Medicine 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4481" y="4396801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Dr. Katie Flynn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State Veterinarian</a:t>
            </a:r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Office of State </a:t>
            </a:r>
            <a:r>
              <a:rPr lang="en-US" sz="2400" dirty="0">
                <a:solidFill>
                  <a:schemeClr val="tx2"/>
                </a:solidFill>
              </a:rPr>
              <a:t>Veterinarian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Kentucky Department of Agriculture</a:t>
            </a:r>
          </a:p>
        </p:txBody>
      </p:sp>
    </p:spTree>
    <p:extLst>
      <p:ext uri="{BB962C8B-B14F-4D97-AF65-F5344CB8AC3E}">
        <p14:creationId xmlns:p14="http://schemas.microsoft.com/office/powerpoint/2010/main" val="7605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7" y="328180"/>
            <a:ext cx="11145805" cy="6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11026"/>
            <a:ext cx="12192000" cy="3216275"/>
            <a:chOff x="0" y="1911026"/>
            <a:chExt cx="12192000" cy="3216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11026"/>
              <a:ext cx="12191999" cy="3215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33015"/>
              <a:ext cx="12191999" cy="2791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977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2997" y="969975"/>
            <a:ext cx="68992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KVMA</a:t>
            </a:r>
            <a:r>
              <a:rPr sz="4800" spc="-29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Mission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spc="-5" dirty="0">
                <a:solidFill>
                  <a:srgbClr val="FFFFFF"/>
                </a:solidFill>
              </a:rPr>
              <a:t>Statement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729232" y="3508959"/>
            <a:ext cx="8986520" cy="14160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241300" marR="5080" lvl="0" indent="-241300" algn="l" defTabSz="914400" rtl="0" eaLnBrk="1" fontAlgn="auto" latinLnBrk="0" hangingPunct="1">
              <a:lnSpc>
                <a:spcPts val="519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4800" b="1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Promote,</a:t>
            </a:r>
            <a:r>
              <a:rPr kumimoji="0" sz="4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Protect</a:t>
            </a: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4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Improve </a:t>
            </a:r>
            <a:r>
              <a:rPr kumimoji="0" sz="4800" b="1" i="0" u="none" strike="noStrike" kern="1200" cap="none" spc="-1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48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4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Profession.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34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8001" y="969975"/>
            <a:ext cx="45459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Advocacy</a:t>
            </a:r>
            <a:r>
              <a:rPr sz="4800" spc="-9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Efforts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447546" y="2302255"/>
            <a:ext cx="9484360" cy="4166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ts val="193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Considerable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time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spent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contract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spaces.</a:t>
            </a:r>
            <a:r>
              <a:rPr kumimoji="0" sz="1900" b="0" i="0" u="none" strike="noStrike" kern="1200" cap="none" spc="4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worked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expand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number</a:t>
            </a:r>
            <a:r>
              <a:rPr kumimoji="0" sz="1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0665" marR="0" lvl="0" indent="0" algn="l" defTabSz="914400" rtl="0" eaLnBrk="1" fontAlgn="auto" latinLnBrk="0" hangingPunct="1">
              <a:lnSpc>
                <a:spcPts val="15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slots to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current 164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spaces.</a:t>
            </a:r>
            <a:r>
              <a:rPr kumimoji="0" sz="1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Full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funding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spaces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became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recurrent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0665" marR="0" lvl="0" indent="0" algn="l" defTabSz="914400" rtl="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battle.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Fortunately,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seemed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have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overcome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problem—for</a:t>
            </a:r>
            <a:r>
              <a:rPr kumimoji="0" sz="19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now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reporting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suspected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abuse.</a:t>
            </a:r>
            <a:r>
              <a:rPr kumimoji="0" sz="1900" b="0" i="0" u="none" strike="noStrike" kern="1200" cap="none" spc="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was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ten-year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battle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Continued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various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animal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welfare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bills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over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years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0665" marR="243840" lvl="0" indent="-228600" algn="l" defTabSz="914400" rtl="0" eaLnBrk="1" fontAlgn="auto" latinLnBrk="0" hangingPunct="1">
              <a:lnSpc>
                <a:spcPct val="70000"/>
              </a:lnSpc>
              <a:spcBef>
                <a:spcPts val="15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Worked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previously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KBVE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make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changes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practice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act.</a:t>
            </a:r>
            <a:r>
              <a:rPr kumimoji="0" sz="19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One of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more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notable </a:t>
            </a:r>
            <a:r>
              <a:rPr kumimoji="0" sz="1900" b="0" i="0" u="none" strike="noStrike" kern="1200" cap="none" spc="-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changes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was adding a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 technician</a:t>
            </a: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Board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Examiners.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Worked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extensively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input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recent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reworking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regulations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0665" marR="411480" lvl="0" indent="-228600" algn="l" defTabSz="914400" rtl="0" eaLnBrk="1" fontAlgn="auto" latinLnBrk="0" hangingPunct="1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Worked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Board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Pharmacy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have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more</a:t>
            </a:r>
            <a:r>
              <a:rPr kumimoji="0" sz="1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friendly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regulations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regarding </a:t>
            </a:r>
            <a:r>
              <a:rPr kumimoji="0" sz="1900" b="0" i="0" u="none" strike="noStrike" kern="1200" cap="none" spc="-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compounded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products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ts val="1939"/>
              </a:lnSpc>
              <a:spcBef>
                <a:spcPts val="9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Supported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advocated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over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years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removal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livestock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drugs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from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sales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tax.</a:t>
            </a:r>
            <a:r>
              <a:rPr kumimoji="0" sz="1900" b="0" i="0" u="none" strike="noStrike" kern="1200" cap="none" spc="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This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0665" marR="0" lvl="0" indent="0" algn="l" defTabSz="914400" rtl="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is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finally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taking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place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January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2023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livestock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except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equine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  <a:tab pos="6600190" algn="l"/>
              </a:tabLst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Successfully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worked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remove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reporting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requirement	to</a:t>
            </a:r>
            <a:r>
              <a:rPr kumimoji="0" sz="1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KASPER.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43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2280" y="969975"/>
            <a:ext cx="46367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KVMA</a:t>
            </a:r>
            <a:r>
              <a:rPr sz="4800" spc="-265" dirty="0">
                <a:solidFill>
                  <a:srgbClr val="FFFFFF"/>
                </a:solidFill>
              </a:rPr>
              <a:t> </a:t>
            </a:r>
            <a:r>
              <a:rPr sz="4800" spc="-20" dirty="0">
                <a:solidFill>
                  <a:srgbClr val="FFFFFF"/>
                </a:solidFill>
              </a:rPr>
              <a:t>P</a:t>
            </a:r>
            <a:r>
              <a:rPr sz="4800" spc="-85" dirty="0">
                <a:solidFill>
                  <a:srgbClr val="FFFFFF"/>
                </a:solidFill>
              </a:rPr>
              <a:t>r</a:t>
            </a:r>
            <a:r>
              <a:rPr sz="4800" dirty="0">
                <a:solidFill>
                  <a:srgbClr val="FFFFFF"/>
                </a:solidFill>
              </a:rPr>
              <a:t>ograms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315338" y="2229058"/>
            <a:ext cx="9485630" cy="398907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Power</a:t>
            </a:r>
            <a:r>
              <a:rPr kumimoji="0" sz="2600" b="1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2600" b="1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1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Ten</a:t>
            </a:r>
            <a:r>
              <a:rPr kumimoji="0" sz="2600" b="1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Leadership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1" indent="-228600" algn="l" defTabSz="914400" rtl="0" eaLnBrk="1" fontAlgn="auto" latinLnBrk="0" hangingPunct="1">
              <a:lnSpc>
                <a:spcPts val="251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Designed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2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graduates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cultivate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leadership</a:t>
            </a:r>
            <a:r>
              <a:rPr kumimoji="0" sz="2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capacity</a:t>
            </a:r>
            <a:r>
              <a:rPr kumimoji="0" sz="2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2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recent</a:t>
            </a:r>
            <a:r>
              <a:rPr kumimoji="0" sz="22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graduates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learning</a:t>
            </a:r>
            <a:r>
              <a:rPr kumimoji="0" sz="2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experiences</a:t>
            </a:r>
            <a:r>
              <a:rPr kumimoji="0" sz="2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 will</a:t>
            </a:r>
            <a:r>
              <a:rPr kumimoji="0" sz="2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enrich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individual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benefit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the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0" indent="0" algn="l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individual’s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practice,</a:t>
            </a:r>
            <a:r>
              <a:rPr kumimoji="0" sz="22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community</a:t>
            </a:r>
            <a:r>
              <a:rPr kumimoji="0" sz="22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profession.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2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MAVC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Conference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kind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27965" marR="5172710" lvl="2" indent="-227965" algn="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7965" algn="l"/>
                <a:tab pos="2286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Personality</a:t>
            </a:r>
            <a:r>
              <a:rPr kumimoji="0" sz="22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Insights</a:t>
            </a:r>
            <a:r>
              <a:rPr kumimoji="0" sz="2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training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27965" marR="5241925" lvl="1" indent="-227965" algn="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7965" algn="l"/>
                <a:tab pos="6985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Legislative/Board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Meeting</a:t>
            </a:r>
            <a:r>
              <a:rPr kumimoji="0" sz="22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Equine Guided Leadership</a:t>
            </a:r>
            <a:r>
              <a:rPr kumimoji="0" sz="2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Training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Compassion/Treatment</a:t>
            </a:r>
            <a:r>
              <a:rPr kumimoji="0" sz="22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Fatigue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days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total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commitment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Sponsored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 KVMA</a:t>
            </a:r>
            <a:r>
              <a:rPr kumimoji="0" sz="22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via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scholarship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58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2280" y="956259"/>
            <a:ext cx="46367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KVMA</a:t>
            </a:r>
            <a:r>
              <a:rPr sz="4800" spc="-265" dirty="0">
                <a:solidFill>
                  <a:srgbClr val="FFFFFF"/>
                </a:solidFill>
              </a:rPr>
              <a:t> </a:t>
            </a:r>
            <a:r>
              <a:rPr sz="4800" spc="-20" dirty="0">
                <a:solidFill>
                  <a:srgbClr val="FFFFFF"/>
                </a:solidFill>
              </a:rPr>
              <a:t>P</a:t>
            </a:r>
            <a:r>
              <a:rPr sz="4800" spc="-85" dirty="0">
                <a:solidFill>
                  <a:srgbClr val="FFFFFF"/>
                </a:solidFill>
              </a:rPr>
              <a:t>r</a:t>
            </a:r>
            <a:r>
              <a:rPr sz="4800" dirty="0">
                <a:solidFill>
                  <a:srgbClr val="FFFFFF"/>
                </a:solidFill>
              </a:rPr>
              <a:t>ograms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446657" y="2342272"/>
            <a:ext cx="8681085" cy="320230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sng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MentorVet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Developed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KVMA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Power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Graduate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–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Dr.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Addie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Reinhard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6-week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program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–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–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line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course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earns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Race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credits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Access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KVMA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Mentors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Financial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Coaching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Provided</a:t>
            </a:r>
            <a:r>
              <a:rPr kumimoji="0" sz="2000" b="0" i="0" u="none" strike="noStrike" kern="1200" cap="none" spc="4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KVMA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scholarship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KVMA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membership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Oxygen</a:t>
            </a:r>
            <a:r>
              <a:rPr kumimoji="0" sz="2400" b="1" i="0" u="sng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mask</a:t>
            </a:r>
            <a:r>
              <a:rPr kumimoji="0" sz="2400" b="1" i="0" u="sng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sng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program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clinics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may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purchase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pet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oxygen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masks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first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responders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at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your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cost.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Over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350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pet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animal mask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provided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FD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Volunteer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FD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past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years.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97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8820" y="969975"/>
            <a:ext cx="66643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KVMA</a:t>
            </a:r>
            <a:r>
              <a:rPr sz="4800" spc="-290" dirty="0">
                <a:solidFill>
                  <a:srgbClr val="FFFFFF"/>
                </a:solidFill>
              </a:rPr>
              <a:t> </a:t>
            </a:r>
            <a:r>
              <a:rPr sz="4800" spc="-5" dirty="0">
                <a:solidFill>
                  <a:srgbClr val="FFFFFF"/>
                </a:solidFill>
              </a:rPr>
              <a:t>Student</a:t>
            </a:r>
            <a:r>
              <a:rPr sz="4800" spc="-10" dirty="0">
                <a:solidFill>
                  <a:srgbClr val="FFFFFF"/>
                </a:solidFill>
              </a:rPr>
              <a:t> </a:t>
            </a:r>
            <a:r>
              <a:rPr sz="4800" spc="-5" dirty="0">
                <a:solidFill>
                  <a:srgbClr val="FFFFFF"/>
                </a:solidFill>
              </a:rPr>
              <a:t>Chapters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446657" y="2648203"/>
            <a:ext cx="9142730" cy="27412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ts val="259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Starting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this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fall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KVMA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chapters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will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begin at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Auburn,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Tuskegee </a:t>
            </a:r>
            <a:r>
              <a:rPr kumimoji="0" sz="2400" b="0" i="0" u="none" strike="noStrike" kern="1200" cap="none" spc="-5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LMU.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Goals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118110" lvl="1" indent="-228600" algn="l" defTabSz="914400" rtl="0" eaLnBrk="1" fontAlgn="auto" latinLnBrk="0" hangingPunct="1">
              <a:lnSpc>
                <a:spcPts val="2160"/>
              </a:lnSpc>
              <a:spcBef>
                <a:spcPts val="55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relationship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would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like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return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come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KY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</a:t>
            </a:r>
            <a:r>
              <a:rPr kumimoji="0" sz="2000" b="0" i="0" u="none" strike="noStrike" kern="1200" cap="none" spc="-4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practice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medicine.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assist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clinics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internships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preceptorships.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98500" marR="996315" lvl="1" indent="-228600" algn="l" defTabSz="914400" rtl="0" eaLnBrk="1" fontAlgn="auto" latinLnBrk="0" hangingPunct="1">
              <a:lnSpc>
                <a:spcPts val="216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Interactive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map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maybe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used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veterinarians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assist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</a:t>
            </a:r>
            <a:r>
              <a:rPr kumimoji="0" sz="2000" b="0" i="0" u="none" strike="noStrike" kern="1200" cap="none" spc="-4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internships/preceptorships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careers.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52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6233" y="969975"/>
            <a:ext cx="100691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KVMA</a:t>
            </a:r>
            <a:r>
              <a:rPr sz="4800" spc="-275" dirty="0">
                <a:solidFill>
                  <a:srgbClr val="FFFFFF"/>
                </a:solidFill>
              </a:rPr>
              <a:t> </a:t>
            </a:r>
            <a:r>
              <a:rPr sz="4800" spc="-5" dirty="0">
                <a:solidFill>
                  <a:srgbClr val="FFFFFF"/>
                </a:solidFill>
              </a:rPr>
              <a:t>Foundation</a:t>
            </a:r>
            <a:r>
              <a:rPr sz="4800" spc="2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Mission</a:t>
            </a:r>
            <a:r>
              <a:rPr sz="4800" spc="-25" dirty="0">
                <a:solidFill>
                  <a:srgbClr val="FFFFFF"/>
                </a:solidFill>
              </a:rPr>
              <a:t> </a:t>
            </a:r>
            <a:r>
              <a:rPr sz="4800" spc="-5" dirty="0">
                <a:solidFill>
                  <a:srgbClr val="FFFFFF"/>
                </a:solidFill>
              </a:rPr>
              <a:t>Statement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483233" y="2640279"/>
            <a:ext cx="9472295" cy="228155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 lvl="0" indent="4445" algn="ctr" defTabSz="914400" rtl="0" eaLnBrk="1" fontAlgn="auto" latinLnBrk="0" hangingPunct="1">
              <a:lnSpc>
                <a:spcPct val="9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“Committed to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improving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the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profession of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medicine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educating</a:t>
            </a:r>
            <a:r>
              <a:rPr kumimoji="0" sz="4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4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public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&amp; </a:t>
            </a:r>
            <a:r>
              <a:rPr kumimoji="0" sz="4000" b="0" i="0" u="none" strike="noStrike" kern="1200" cap="none" spc="-9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developing</a:t>
            </a:r>
            <a:r>
              <a:rPr kumimoji="0" sz="4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future leaders</a:t>
            </a:r>
            <a:r>
              <a:rPr kumimoji="0" sz="4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animal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industry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715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through</a:t>
            </a:r>
            <a:r>
              <a:rPr kumimoji="0" sz="4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financial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assistance.”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83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3769" y="969975"/>
            <a:ext cx="67360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KVMA</a:t>
            </a:r>
            <a:r>
              <a:rPr sz="4800" spc="-295" dirty="0">
                <a:solidFill>
                  <a:srgbClr val="FFFFFF"/>
                </a:solidFill>
              </a:rPr>
              <a:t> </a:t>
            </a:r>
            <a:r>
              <a:rPr sz="4800" spc="-5" dirty="0">
                <a:solidFill>
                  <a:srgbClr val="FFFFFF"/>
                </a:solidFill>
              </a:rPr>
              <a:t>Foundation </a:t>
            </a:r>
            <a:r>
              <a:rPr sz="4800" dirty="0">
                <a:solidFill>
                  <a:srgbClr val="FFFFFF"/>
                </a:solidFill>
              </a:rPr>
              <a:t>Goals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322324" y="2436368"/>
            <a:ext cx="9309735" cy="327787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ct val="8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Establishing educational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funds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veterinary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students,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veterinarians, </a:t>
            </a:r>
            <a:r>
              <a:rPr kumimoji="0" sz="2600" b="0" i="0" u="none" strike="noStrike" kern="1200" cap="none" spc="-6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other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qualified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individuals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the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animal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industry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156210" lvl="0" indent="-228600" algn="l" defTabSz="914400" rtl="0" eaLnBrk="1" fontAlgn="auto" latinLnBrk="0" hangingPunct="1">
              <a:lnSpc>
                <a:spcPts val="2500"/>
              </a:lnSpc>
              <a:spcBef>
                <a:spcPts val="9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Scholarship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funds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KY</a:t>
            </a:r>
            <a:r>
              <a:rPr kumimoji="0" sz="26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residents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at</a:t>
            </a:r>
            <a:r>
              <a:rPr kumimoji="0" sz="26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Auburn,</a:t>
            </a:r>
            <a:r>
              <a:rPr kumimoji="0" sz="2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Tuskegee,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LMU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600" b="0" i="0" u="none" strike="noStrike" kern="1200" cap="none" spc="-6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other</a:t>
            </a:r>
            <a:r>
              <a:rPr kumimoji="0" sz="2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accepted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CVM’s.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</a:t>
            </a:r>
            <a:r>
              <a:rPr kumimoji="0" sz="2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White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Coats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2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Auburn</a:t>
            </a:r>
            <a:r>
              <a:rPr kumimoji="0" sz="2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Tuskegee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KY</a:t>
            </a:r>
            <a:r>
              <a:rPr kumimoji="0" sz="26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residents.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</a:t>
            </a:r>
            <a:r>
              <a:rPr kumimoji="0" sz="2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financial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FFA,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4-H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other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allied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groups.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</a:t>
            </a:r>
            <a:r>
              <a:rPr kumimoji="0" sz="2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funding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sources</a:t>
            </a:r>
            <a:r>
              <a:rPr kumimoji="0" sz="2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sustain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Foundation</a:t>
            </a:r>
            <a:r>
              <a:rPr kumimoji="0" sz="2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its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activities.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Emergency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relief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funds-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tornado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relief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efforts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427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Cover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801346" y="1395133"/>
            <a:ext cx="7579409" cy="3914542"/>
          </a:xfrm>
          <a:prstGeom prst="rect">
            <a:avLst/>
          </a:prstGeom>
        </p:spPr>
      </p:pic>
      <p:pic>
        <p:nvPicPr>
          <p:cNvPr id="3" name="Shape-36"/>
          <p:cNvPicPr/>
          <p:nvPr/>
        </p:nvPicPr>
        <p:blipFill rotWithShape="1">
          <a:blip r:embed="rId4"/>
          <a:stretch>
            <a:fillRect/>
          </a:stretch>
        </p:blipFill>
        <p:spPr>
          <a:xfrm rot="10087952">
            <a:off x="6429947" y="2412067"/>
            <a:ext cx="279730" cy="412880"/>
          </a:xfrm>
          <a:prstGeom prst="rect">
            <a:avLst/>
          </a:prstGeom>
        </p:spPr>
      </p:pic>
      <p:sp>
        <p:nvSpPr>
          <p:cNvPr id="4" name="Body text"/>
          <p:cNvSpPr/>
          <p:nvPr/>
        </p:nvSpPr>
        <p:spPr>
          <a:xfrm>
            <a:off x="6470365" y="2689412"/>
            <a:ext cx="2185147" cy="352985"/>
          </a:xfrm>
          <a:prstGeom prst="rect">
            <a:avLst/>
          </a:prstGeom>
        </p:spPr>
        <p:txBody>
          <a:bodyPr spcFirstLastPara="0" lIns="84044" tIns="84044" rIns="84044" bIns="0" anchor="t"/>
          <a:lstStyle/>
          <a:p>
            <a:pPr marL="0" marR="0" lvl="0" indent="0" algn="l" defTabSz="80686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University of Kentucky</a:t>
            </a:r>
          </a:p>
        </p:txBody>
      </p:sp>
      <p:pic>
        <p:nvPicPr>
          <p:cNvPr id="5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162861" y="11161059"/>
            <a:ext cx="507626" cy="109257"/>
          </a:xfrm>
          <a:prstGeom prst="rect">
            <a:avLst/>
          </a:prstGeom>
        </p:spPr>
      </p:pic>
      <p:sp>
        <p:nvSpPr>
          <p:cNvPr id="6" name="Title copy"/>
          <p:cNvSpPr/>
          <p:nvPr/>
        </p:nvSpPr>
        <p:spPr>
          <a:xfrm>
            <a:off x="2395467" y="327772"/>
            <a:ext cx="7828625" cy="605118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ctr" defTabSz="806867" rtl="0" eaLnBrk="1" fontAlgn="auto" latinLnBrk="0" hangingPunct="0">
              <a:lnSpc>
                <a:spcPct val="83333"/>
              </a:lnSpc>
              <a:spcBef>
                <a:spcPct val="6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82" b="1" i="0" u="none" strike="noStrike" kern="1200" cap="none" spc="265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Josefin Sans"/>
                <a:ea typeface="+mn-ea"/>
                <a:cs typeface="Josefin Sans"/>
              </a:rPr>
              <a:t>Lincoln Memorial University -</a:t>
            </a:r>
          </a:p>
          <a:p>
            <a:pPr marL="0" marR="0" lvl="0" indent="0" algn="ctr" defTabSz="806867" rtl="0" eaLnBrk="1" fontAlgn="auto" latinLnBrk="0" hangingPunct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82" b="1" i="0" u="none" strike="noStrike" kern="1200" cap="none" spc="265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Josefin Sans"/>
                <a:ea typeface="+mn-ea"/>
                <a:cs typeface="Josefin Sans"/>
              </a:rPr>
              <a:t>College of Veterinary Medicine</a:t>
            </a:r>
          </a:p>
        </p:txBody>
      </p:sp>
      <p:sp>
        <p:nvSpPr>
          <p:cNvPr id="9" name="Body text"/>
          <p:cNvSpPr/>
          <p:nvPr/>
        </p:nvSpPr>
        <p:spPr>
          <a:xfrm>
            <a:off x="4193555" y="976148"/>
            <a:ext cx="3915071" cy="352985"/>
          </a:xfrm>
          <a:prstGeom prst="rect">
            <a:avLst/>
          </a:prstGeom>
        </p:spPr>
        <p:txBody>
          <a:bodyPr spcFirstLastPara="0" lIns="84044" tIns="84044" rIns="84044" bIns="0" anchor="t"/>
          <a:lstStyle/>
          <a:p>
            <a:pPr marL="0" marR="0" lvl="0" indent="0" algn="ctr" defTabSz="80686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1" b="1" i="0" u="none" strike="noStrike" kern="1200" cap="none" spc="331" normalizeH="0" baseline="0" noProof="0" dirty="0">
                <a:ln>
                  <a:solidFill>
                    <a:srgbClr val="041296"/>
                  </a:solidFill>
                </a:ln>
                <a:solidFill>
                  <a:srgbClr val="041296"/>
                </a:solidFill>
                <a:effectLst/>
                <a:uLnTx/>
                <a:uFillTx/>
                <a:latin typeface="Lato Thin"/>
                <a:ea typeface="+mn-ea"/>
                <a:cs typeface="Lato Thin"/>
              </a:rPr>
              <a:t>KY STUDENTS (CO2018-CO2024)</a:t>
            </a:r>
            <a:endParaRPr kumimoji="0" sz="1191" b="1" i="0" u="none" strike="noStrike" kern="1200" cap="none" spc="331" normalizeH="0" baseline="0" noProof="0" dirty="0">
              <a:ln>
                <a:solidFill>
                  <a:srgbClr val="041296"/>
                </a:solidFill>
              </a:ln>
              <a:solidFill>
                <a:srgbClr val="041296"/>
              </a:solidFill>
              <a:effectLst/>
              <a:uLnTx/>
              <a:uFillTx/>
              <a:latin typeface="Lato Thin"/>
              <a:ea typeface="+mn-ea"/>
              <a:cs typeface="Lato Thin"/>
            </a:endParaRPr>
          </a:p>
        </p:txBody>
      </p:sp>
      <p:pic>
        <p:nvPicPr>
          <p:cNvPr id="11" name="Shape-1 copy 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655287" y="-8404"/>
            <a:ext cx="8872920" cy="204227"/>
          </a:xfrm>
          <a:prstGeom prst="rect">
            <a:avLst/>
          </a:prstGeom>
        </p:spPr>
      </p:pic>
      <p:pic>
        <p:nvPicPr>
          <p:cNvPr id="12" name="Shape-1 copy 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659425" y="6650411"/>
            <a:ext cx="8868783" cy="207589"/>
          </a:xfrm>
          <a:prstGeom prst="rect">
            <a:avLst/>
          </a:prstGeom>
        </p:spPr>
      </p:pic>
      <p:grpSp>
        <p:nvGrpSpPr>
          <p:cNvPr id="13" name="Group 3"/>
          <p:cNvGrpSpPr/>
          <p:nvPr/>
        </p:nvGrpSpPr>
        <p:grpSpPr>
          <a:xfrm>
            <a:off x="7175511" y="4916581"/>
            <a:ext cx="3358019" cy="1674079"/>
            <a:chOff x="6252645" y="5572125"/>
            <a:chExt cx="3805755" cy="1897289"/>
          </a:xfrm>
        </p:grpSpPr>
        <p:pic>
          <p:nvPicPr>
            <p:cNvPr id="14" name="Shape-1"/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6252645" y="5719185"/>
              <a:ext cx="3737450" cy="1750229"/>
            </a:xfrm>
            <a:prstGeom prst="rect">
              <a:avLst/>
            </a:prstGeom>
          </p:spPr>
        </p:pic>
        <p:pic>
          <p:nvPicPr>
            <p:cNvPr id="15" name="Shape-1"/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6926661" y="5572125"/>
              <a:ext cx="2476500" cy="310048"/>
            </a:xfrm>
            <a:prstGeom prst="rect">
              <a:avLst/>
            </a:prstGeom>
          </p:spPr>
        </p:pic>
        <p:sp>
          <p:nvSpPr>
            <p:cNvPr id="16" name="Title copy"/>
            <p:cNvSpPr/>
            <p:nvPr/>
          </p:nvSpPr>
          <p:spPr>
            <a:xfrm>
              <a:off x="6926661" y="5604935"/>
              <a:ext cx="2476500" cy="293643"/>
            </a:xfrm>
            <a:prstGeom prst="rect">
              <a:avLst/>
            </a:prstGeom>
          </p:spPr>
          <p:txBody>
            <a:bodyPr spcFirstLastPara="0" lIns="72377" tIns="0" rIns="72377" bIns="0" anchor="t"/>
            <a:lstStyle/>
            <a:p>
              <a:pPr marL="0" marR="0" lvl="0" indent="0" algn="ctr" defTabSz="806867" rtl="0" eaLnBrk="1" fontAlgn="auto" latinLnBrk="0" hangingPunct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12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/>
                  <a:ea typeface="+mn-ea"/>
                  <a:cs typeface="Raleway"/>
                </a:rPr>
                <a:t>HOME COUNTY </a:t>
              </a:r>
              <a:r>
                <a:rPr kumimoji="0" sz="1412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/>
                  <a:ea typeface="+mn-ea"/>
                  <a:cs typeface="Raleway"/>
                </a:rPr>
                <a:t>KEY</a:t>
              </a:r>
            </a:p>
          </p:txBody>
        </p:sp>
        <p:pic>
          <p:nvPicPr>
            <p:cNvPr id="17" name="Picture3"/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6315259" y="5924842"/>
              <a:ext cx="299235" cy="311703"/>
            </a:xfrm>
            <a:prstGeom prst="rect">
              <a:avLst/>
            </a:prstGeom>
          </p:spPr>
        </p:pic>
        <p:pic>
          <p:nvPicPr>
            <p:cNvPr id="18" name="Picture4"/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6316364" y="6441613"/>
              <a:ext cx="295298" cy="314147"/>
            </a:xfrm>
            <a:prstGeom prst="rect">
              <a:avLst/>
            </a:prstGeom>
          </p:spPr>
        </p:pic>
        <p:pic>
          <p:nvPicPr>
            <p:cNvPr id="19" name="Picture5"/>
            <p:cNvPicPr/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6316356" y="6974790"/>
              <a:ext cx="299235" cy="311703"/>
            </a:xfrm>
            <a:prstGeom prst="rect">
              <a:avLst/>
            </a:prstGeom>
          </p:spPr>
        </p:pic>
        <p:pic>
          <p:nvPicPr>
            <p:cNvPr id="20" name="Picture7"/>
            <p:cNvPicPr/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7632580" y="6441613"/>
              <a:ext cx="293368" cy="311703"/>
            </a:xfrm>
            <a:prstGeom prst="rect">
              <a:avLst/>
            </a:prstGeom>
          </p:spPr>
        </p:pic>
        <p:pic>
          <p:nvPicPr>
            <p:cNvPr id="21" name="Picture6"/>
            <p:cNvPicPr/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7627296" y="5933045"/>
              <a:ext cx="295298" cy="320430"/>
            </a:xfrm>
            <a:prstGeom prst="rect">
              <a:avLst/>
            </a:prstGeom>
          </p:spPr>
        </p:pic>
        <p:pic>
          <p:nvPicPr>
            <p:cNvPr id="22" name="Picture8"/>
            <p:cNvPicPr/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7634545" y="6966587"/>
              <a:ext cx="297191" cy="315766"/>
            </a:xfrm>
            <a:prstGeom prst="rect">
              <a:avLst/>
            </a:prstGeom>
          </p:spPr>
        </p:pic>
        <p:pic>
          <p:nvPicPr>
            <p:cNvPr id="23" name="Picture9"/>
            <p:cNvPicPr/>
            <p:nvPr/>
          </p:nvPicPr>
          <p:blipFill rotWithShape="1">
            <a:blip r:embed="rId15"/>
            <a:stretch>
              <a:fillRect/>
            </a:stretch>
          </p:blipFill>
          <p:spPr>
            <a:xfrm>
              <a:off x="8881187" y="5924842"/>
              <a:ext cx="297191" cy="315766"/>
            </a:xfrm>
            <a:prstGeom prst="rect">
              <a:avLst/>
            </a:prstGeom>
          </p:spPr>
        </p:pic>
        <p:pic>
          <p:nvPicPr>
            <p:cNvPr id="24" name="Picture10"/>
            <p:cNvPicPr/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8881187" y="6966587"/>
              <a:ext cx="295298" cy="313754"/>
            </a:xfrm>
            <a:prstGeom prst="rect">
              <a:avLst/>
            </a:prstGeom>
          </p:spPr>
        </p:pic>
        <p:pic>
          <p:nvPicPr>
            <p:cNvPr id="25" name="Picture11"/>
            <p:cNvPicPr/>
            <p:nvPr/>
          </p:nvPicPr>
          <p:blipFill rotWithShape="1">
            <a:blip r:embed="rId17"/>
            <a:stretch>
              <a:fillRect/>
            </a:stretch>
          </p:blipFill>
          <p:spPr>
            <a:xfrm>
              <a:off x="8881187" y="6441613"/>
              <a:ext cx="296213" cy="315120"/>
            </a:xfrm>
            <a:prstGeom prst="rect">
              <a:avLst/>
            </a:prstGeom>
          </p:spPr>
        </p:pic>
        <p:sp>
          <p:nvSpPr>
            <p:cNvPr id="26" name="Body text"/>
            <p:cNvSpPr/>
            <p:nvPr/>
          </p:nvSpPr>
          <p:spPr>
            <a:xfrm>
              <a:off x="6616656" y="5933045"/>
              <a:ext cx="861093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Class of 2024</a:t>
              </a:r>
            </a:p>
          </p:txBody>
        </p:sp>
        <p:sp>
          <p:nvSpPr>
            <p:cNvPr id="27" name="Body text copy 1"/>
            <p:cNvSpPr/>
            <p:nvPr/>
          </p:nvSpPr>
          <p:spPr>
            <a:xfrm>
              <a:off x="6616656" y="6449816"/>
              <a:ext cx="979212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Class of 2023</a:t>
              </a:r>
            </a:p>
          </p:txBody>
        </p:sp>
        <p:sp>
          <p:nvSpPr>
            <p:cNvPr id="28" name="Body text copy 2"/>
            <p:cNvSpPr/>
            <p:nvPr/>
          </p:nvSpPr>
          <p:spPr>
            <a:xfrm>
              <a:off x="6616639" y="6982993"/>
              <a:ext cx="985792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Class of 2022</a:t>
              </a:r>
            </a:p>
          </p:txBody>
        </p:sp>
        <p:sp>
          <p:nvSpPr>
            <p:cNvPr id="29" name="Body text copy 3"/>
            <p:cNvSpPr/>
            <p:nvPr/>
          </p:nvSpPr>
          <p:spPr>
            <a:xfrm>
              <a:off x="7926237" y="5933045"/>
              <a:ext cx="892164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Class of 2021</a:t>
              </a:r>
            </a:p>
          </p:txBody>
        </p:sp>
        <p:sp>
          <p:nvSpPr>
            <p:cNvPr id="30" name="Body text copy 4"/>
            <p:cNvSpPr/>
            <p:nvPr/>
          </p:nvSpPr>
          <p:spPr>
            <a:xfrm>
              <a:off x="7927351" y="6449816"/>
              <a:ext cx="871364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Class of 2020</a:t>
              </a:r>
            </a:p>
          </p:txBody>
        </p:sp>
        <p:sp>
          <p:nvSpPr>
            <p:cNvPr id="31" name="Body text copy 5"/>
            <p:cNvSpPr/>
            <p:nvPr/>
          </p:nvSpPr>
          <p:spPr>
            <a:xfrm>
              <a:off x="7939677" y="6982993"/>
              <a:ext cx="937784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Class of 2019</a:t>
              </a:r>
            </a:p>
          </p:txBody>
        </p:sp>
        <p:sp>
          <p:nvSpPr>
            <p:cNvPr id="32" name="Body text copy 6"/>
            <p:cNvSpPr/>
            <p:nvPr/>
          </p:nvSpPr>
          <p:spPr>
            <a:xfrm>
              <a:off x="9166236" y="5933045"/>
              <a:ext cx="892164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Class of 2018</a:t>
              </a:r>
            </a:p>
          </p:txBody>
        </p:sp>
        <p:sp>
          <p:nvSpPr>
            <p:cNvPr id="33" name="Body text copy 7"/>
            <p:cNvSpPr/>
            <p:nvPr/>
          </p:nvSpPr>
          <p:spPr>
            <a:xfrm>
              <a:off x="9175821" y="6449816"/>
              <a:ext cx="871364" cy="303501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2  Classes</a:t>
              </a:r>
            </a:p>
          </p:txBody>
        </p:sp>
        <p:sp>
          <p:nvSpPr>
            <p:cNvPr id="34" name="Body text copy 8"/>
            <p:cNvSpPr/>
            <p:nvPr/>
          </p:nvSpPr>
          <p:spPr>
            <a:xfrm>
              <a:off x="9182235" y="6917371"/>
              <a:ext cx="871364" cy="442947"/>
            </a:xfrm>
            <a:prstGeom prst="rect">
              <a:avLst/>
            </a:prstGeom>
          </p:spPr>
          <p:txBody>
            <a:bodyPr spcFirstLastPara="0" lIns="72377" tIns="72377" rIns="72377" bIns="0" anchor="t"/>
            <a:lstStyle/>
            <a:p>
              <a:pPr marL="0" marR="0" lvl="0" indent="0" algn="l" defTabSz="80686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98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Lato"/>
                  <a:ea typeface="+mn-ea"/>
                  <a:cs typeface="Lato"/>
                </a:rPr>
                <a:t>3 or more Classes</a:t>
              </a:r>
            </a:p>
          </p:txBody>
        </p:sp>
      </p:grpSp>
      <p:pic>
        <p:nvPicPr>
          <p:cNvPr id="35" name="Shape-36 copy 1"/>
          <p:cNvPicPr/>
          <p:nvPr/>
        </p:nvPicPr>
        <p:blipFill rotWithShape="1">
          <a:blip r:embed="rId4"/>
          <a:stretch>
            <a:fillRect/>
          </a:stretch>
        </p:blipFill>
        <p:spPr>
          <a:xfrm rot="11799644">
            <a:off x="7557634" y="4132413"/>
            <a:ext cx="279730" cy="412880"/>
          </a:xfrm>
          <a:prstGeom prst="rect">
            <a:avLst/>
          </a:prstGeom>
        </p:spPr>
      </p:pic>
      <p:sp>
        <p:nvSpPr>
          <p:cNvPr id="36" name="Body text copy 9"/>
          <p:cNvSpPr/>
          <p:nvPr/>
        </p:nvSpPr>
        <p:spPr>
          <a:xfrm>
            <a:off x="7492290" y="4434972"/>
            <a:ext cx="2185147" cy="352985"/>
          </a:xfrm>
          <a:prstGeom prst="rect">
            <a:avLst/>
          </a:prstGeom>
        </p:spPr>
        <p:txBody>
          <a:bodyPr spcFirstLastPara="0" lIns="84044" tIns="84044" rIns="84044" bIns="0" anchor="t"/>
          <a:lstStyle/>
          <a:p>
            <a:pPr marL="0" marR="0" lvl="0" indent="0" algn="l" defTabSz="80686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Lincoln Memorial University</a:t>
            </a:r>
          </a:p>
        </p:txBody>
      </p:sp>
    </p:spTree>
    <p:extLst>
      <p:ext uri="{BB962C8B-B14F-4D97-AF65-F5344CB8AC3E}">
        <p14:creationId xmlns:p14="http://schemas.microsoft.com/office/powerpoint/2010/main" val="40062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117" y="116861"/>
            <a:ext cx="8596668" cy="1320800"/>
          </a:xfrm>
        </p:spPr>
        <p:txBody>
          <a:bodyPr/>
          <a:lstStyle/>
          <a:p>
            <a:r>
              <a:rPr lang="en-US" dirty="0" smtClean="0"/>
              <a:t>Private Practitioners</a:t>
            </a:r>
            <a:br>
              <a:rPr lang="en-US" dirty="0" smtClean="0"/>
            </a:br>
            <a:r>
              <a:rPr lang="en-US" dirty="0" smtClean="0"/>
              <a:t>Critical Role Protecting Food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Bullet 1</a:t>
            </a:r>
          </a:p>
          <a:p>
            <a:pPr lvl="1"/>
            <a:r>
              <a:rPr lang="en-US" dirty="0" err="1" smtClean="0"/>
              <a:t>Subbullet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1026" name="Picture 2" descr="Blue Grass Stockyards Partners With Top Dollar Angus | Drov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0" y="1551555"/>
            <a:ext cx="3322311" cy="24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596" y="1557657"/>
            <a:ext cx="4416365" cy="247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86" t="6276" r="3971"/>
          <a:stretch/>
        </p:blipFill>
        <p:spPr>
          <a:xfrm>
            <a:off x="8339453" y="1621448"/>
            <a:ext cx="3311769" cy="2479527"/>
          </a:xfrm>
          <a:prstGeom prst="rect">
            <a:avLst/>
          </a:prstGeom>
        </p:spPr>
      </p:pic>
      <p:pic>
        <p:nvPicPr>
          <p:cNvPr id="1028" name="Picture 4" descr="Vermont Large Animal Clinic - Veterinarian In Milton, VT USA :: Coggins  Tes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0" y="4298286"/>
            <a:ext cx="3460366" cy="229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700" y="4235022"/>
            <a:ext cx="3153646" cy="2409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7" y="1307888"/>
            <a:ext cx="5896626" cy="5458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3745" y="721671"/>
            <a:ext cx="7017089" cy="675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5CD3-FC28-36CA-9EFD-78FA5798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LMU Statistics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7AD0-B892-FFAE-C040-20E56597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610846"/>
            <a:ext cx="10490200" cy="3839416"/>
          </a:xfrm>
        </p:spPr>
        <p:txBody>
          <a:bodyPr/>
          <a:lstStyle/>
          <a:p>
            <a:r>
              <a:rPr lang="en-US" dirty="0"/>
              <a:t>Kentucky Residents – 67% are from rural backgrounds. </a:t>
            </a:r>
          </a:p>
          <a:p>
            <a:pPr lvl="1"/>
            <a:r>
              <a:rPr lang="en-US" dirty="0"/>
              <a:t>18 of 27 KY Residents in the first four classes practice in or near their hometown.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LMU-CVM Class of 2018-2023 average 7-8 KY residents per class – Total of 46. </a:t>
            </a:r>
          </a:p>
          <a:p>
            <a:pPr lvl="1"/>
            <a:r>
              <a:rPr lang="en-US" dirty="0"/>
              <a:t>Class of 2024 has 21 KY residents</a:t>
            </a:r>
          </a:p>
          <a:p>
            <a:pPr lvl="1"/>
            <a:r>
              <a:rPr lang="en-US" dirty="0"/>
              <a:t>Class of 2025 has 7 KY residents </a:t>
            </a:r>
          </a:p>
          <a:p>
            <a:pPr lvl="1"/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2020 Results- LMU grads planned to work in rural communities at a rate of 38.9% versus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               the national rate of 20.1%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2021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Results- LMU grads planned to work in rural communities at a rate of 30.0% versus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               the national rate of 20.5%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ED78C-B8EA-4A96-8584-A1EA8EDE0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4965595" cy="5077109"/>
          </a:xfrm>
        </p:spPr>
        <p:txBody>
          <a:bodyPr>
            <a:normAutofit/>
          </a:bodyPr>
          <a:lstStyle/>
          <a:p>
            <a:pPr algn="l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Supplying Large Animal Veterinarians to Rural Kentucky: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Assessing the Challenges and Meeting the Needs</a:t>
            </a:r>
            <a:endParaRPr lang="en-US" sz="4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65711-6C1E-47BC-A3C7-89520F98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53" y="2255209"/>
            <a:ext cx="4942280" cy="2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E6EB7-3846-4B4D-8E2E-3E67F4D5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88951" cy="1237856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Current Auburn University </a:t>
            </a:r>
            <a:br>
              <a:rPr lang="en-US"/>
            </a:br>
            <a:r>
              <a:rPr lang="en-US"/>
              <a:t>College Veterinary Medicine Students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777-A7FB-4304-A9C7-A51B25B28C3B}"/>
              </a:ext>
            </a:extLst>
          </p:cNvPr>
          <p:cNvSpPr txBox="1"/>
          <p:nvPr/>
        </p:nvSpPr>
        <p:spPr>
          <a:xfrm>
            <a:off x="7439250" y="1916350"/>
            <a:ext cx="47497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of 2022 Ky Jobs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35/119 (29%) Entire class desire a job in 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35/38 (92%) KY pool desire a job in 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12/35 (29%) have found a job at graduation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29/35 (83%) applied for KY licensure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19DB0-21A1-4E8D-9768-7D111FCFB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059" y="6015265"/>
            <a:ext cx="1176630" cy="658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D5884-F8F0-A7AC-E26E-5EC53AA28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7" y="1492282"/>
            <a:ext cx="7080643" cy="46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E6EB7-3846-4B4D-8E2E-3E67F4D5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1735684" cy="891934"/>
          </a:xfrm>
        </p:spPr>
        <p:txBody>
          <a:bodyPr>
            <a:normAutofit/>
          </a:bodyPr>
          <a:lstStyle/>
          <a:p>
            <a:pPr algn="ctr"/>
            <a:r>
              <a:rPr lang="en-US"/>
              <a:t>AU Federal Student Debt – Class of 2022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A08CF2-C92E-FFF6-C680-8FF5EC232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82" y="5009322"/>
            <a:ext cx="7322710" cy="11676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/>
              <a:t>V</a:t>
            </a:r>
            <a:r>
              <a:rPr lang="en-US"/>
              <a:t>eterinary </a:t>
            </a:r>
            <a:r>
              <a:rPr lang="en-US" u="sng"/>
              <a:t>I</a:t>
            </a:r>
            <a:r>
              <a:rPr lang="en-US"/>
              <a:t>nformation </a:t>
            </a:r>
            <a:r>
              <a:rPr lang="en-US" u="sng"/>
              <a:t>N</a:t>
            </a:r>
            <a:r>
              <a:rPr lang="en-US"/>
              <a:t>etwork (VIN)</a:t>
            </a:r>
          </a:p>
          <a:p>
            <a:pPr marL="0" indent="0">
              <a:buNone/>
            </a:pPr>
            <a:r>
              <a:rPr lang="en-US"/>
              <a:t>National Student Debt Average for Class of 2022 </a:t>
            </a:r>
          </a:p>
          <a:p>
            <a:pPr marL="0" indent="0">
              <a:buNone/>
            </a:pPr>
            <a:r>
              <a:rPr lang="en-US" sz="2000"/>
              <a:t>			</a:t>
            </a:r>
            <a:r>
              <a:rPr lang="en-US" sz="3200"/>
              <a:t>$218,479</a:t>
            </a:r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D1AB2-9093-41CF-BC46-D165982FD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0" y="891935"/>
            <a:ext cx="11506849" cy="3436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7B9F01-2977-45FB-BBBB-EFD01FFDE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875" y="4445039"/>
            <a:ext cx="5276809" cy="2412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BE7240-D132-4F1F-AA5F-78ED0658B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126" y="116756"/>
            <a:ext cx="1176630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6EB7-3846-4B4D-8E2E-3E67F4D5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521"/>
          </a:xfrm>
        </p:spPr>
        <p:txBody>
          <a:bodyPr>
            <a:normAutofit fontScale="90000"/>
          </a:bodyPr>
          <a:lstStyle/>
          <a:p>
            <a:r>
              <a:rPr lang="en-US"/>
              <a:t>Salaries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34663-67CB-4A50-857C-C89FE0A36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720" y="115825"/>
            <a:ext cx="1176630" cy="65842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8304EC-69D9-EF6F-F45C-852FCA2CD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041" y="1023550"/>
            <a:ext cx="10515600" cy="4490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7F749E-F7C6-D4C6-133B-B795EA277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667375"/>
            <a:ext cx="4114800" cy="885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E844A-B095-34DE-5E13-4BEA09B61034}"/>
              </a:ext>
            </a:extLst>
          </p:cNvPr>
          <p:cNvSpPr txBox="1"/>
          <p:nvPr/>
        </p:nvSpPr>
        <p:spPr>
          <a:xfrm>
            <a:off x="5095875" y="5667376"/>
            <a:ext cx="534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AVMA Salary Estimator for Mixed Animal for KY: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Avg $ 81,773 with a range of $73,824 - $89,721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A6DC8-32E8-10BD-048C-EC5174841298}"/>
              </a:ext>
            </a:extLst>
          </p:cNvPr>
          <p:cNvSpPr txBox="1"/>
          <p:nvPr/>
        </p:nvSpPr>
        <p:spPr>
          <a:xfrm>
            <a:off x="6543675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9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6EB7-3846-4B4D-8E2E-3E67F4D5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84" y="365125"/>
            <a:ext cx="11942115" cy="1325563"/>
          </a:xfrm>
        </p:spPr>
        <p:txBody>
          <a:bodyPr/>
          <a:lstStyle/>
          <a:p>
            <a:r>
              <a:rPr lang="en-US"/>
              <a:t>Rural Veterinary Medicine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A8475-8955-4BF2-A70F-99972AC8E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" y="1690688"/>
            <a:ext cx="11688416" cy="4604095"/>
          </a:xfrm>
        </p:spPr>
        <p:txBody>
          <a:bodyPr>
            <a:normAutofit/>
          </a:bodyPr>
          <a:lstStyle/>
          <a:p>
            <a:r>
              <a:rPr lang="en-US" sz="3200"/>
              <a:t>Rural practices are different business operations</a:t>
            </a:r>
          </a:p>
          <a:p>
            <a:pPr marL="0" indent="0">
              <a:buNone/>
            </a:pPr>
            <a:endParaRPr lang="en-US" sz="3200"/>
          </a:p>
          <a:p>
            <a:pPr lvl="1"/>
            <a:r>
              <a:rPr lang="en-US" sz="2800"/>
              <a:t>Higher caseloads &amp; workloads</a:t>
            </a:r>
          </a:p>
          <a:p>
            <a:pPr lvl="1"/>
            <a:r>
              <a:rPr lang="en-US" sz="2800"/>
              <a:t>Life balance</a:t>
            </a:r>
          </a:p>
          <a:p>
            <a:pPr lvl="1"/>
            <a:r>
              <a:rPr lang="en-US" sz="2800"/>
              <a:t>Expanding service areas</a:t>
            </a:r>
          </a:p>
          <a:p>
            <a:pPr lvl="1"/>
            <a:r>
              <a:rPr lang="en-US" sz="2800"/>
              <a:t>Longer hours</a:t>
            </a:r>
          </a:p>
          <a:p>
            <a:pPr lvl="1"/>
            <a:r>
              <a:rPr lang="en-US" sz="2800"/>
              <a:t>Lower salaries</a:t>
            </a:r>
          </a:p>
          <a:p>
            <a:pPr lvl="1"/>
            <a:r>
              <a:rPr lang="en-US" sz="2800"/>
              <a:t>Higher educational debt loads</a:t>
            </a:r>
          </a:p>
          <a:p>
            <a:pPr lvl="1"/>
            <a:r>
              <a:rPr lang="en-US" sz="2800"/>
              <a:t>Young associates leave rural practice after less than 5 yrs. </a:t>
            </a:r>
            <a:r>
              <a:rPr lang="en-US" sz="1600"/>
              <a:t>(Andrus et al. JAVMA 2006)</a:t>
            </a:r>
            <a:endParaRPr lang="en-US" sz="2800"/>
          </a:p>
          <a:p>
            <a:pPr lvl="1"/>
            <a:endParaRPr lang="en-US" sz="2800"/>
          </a:p>
          <a:p>
            <a:endParaRPr lang="en-US" sz="3200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2D6D3-E6EE-4A09-BC49-2B6D4041F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719" y="6150867"/>
            <a:ext cx="1176630" cy="65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AE4C6-0C73-4CED-926F-1736B4D8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227" y="2272287"/>
            <a:ext cx="3498573" cy="285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6EB7-3846-4B4D-8E2E-3E67F4D5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095685"/>
          </a:xfrm>
        </p:spPr>
        <p:txBody>
          <a:bodyPr/>
          <a:lstStyle/>
          <a:p>
            <a:r>
              <a:rPr lang="en-US"/>
              <a:t>Rural Veterinary Medicine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A8475-8955-4BF2-A70F-99972AC8E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4" y="1628078"/>
            <a:ext cx="10952356" cy="4548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AU College of Veterinary Medicine</a:t>
            </a:r>
          </a:p>
          <a:p>
            <a:r>
              <a:rPr lang="en-US" dirty="0"/>
              <a:t> </a:t>
            </a:r>
            <a:r>
              <a:rPr lang="en-US" sz="2400" u="sng" dirty="0"/>
              <a:t>USDA NIFA Grant Support </a:t>
            </a:r>
          </a:p>
          <a:p>
            <a:pPr lvl="1"/>
            <a:r>
              <a:rPr lang="en-US" dirty="0"/>
              <a:t>CE for rural veterinarians</a:t>
            </a:r>
          </a:p>
          <a:p>
            <a:pPr lvl="1"/>
            <a:r>
              <a:rPr lang="en-US" dirty="0"/>
              <a:t>Connect rural veterinarians with veterinary students</a:t>
            </a:r>
          </a:p>
          <a:p>
            <a:pPr lvl="1"/>
            <a:r>
              <a:rPr lang="en-US" dirty="0"/>
              <a:t>Externship &amp; Preceptorship opportunities</a:t>
            </a:r>
          </a:p>
          <a:p>
            <a:pPr lvl="1"/>
            <a:r>
              <a:rPr lang="en-US" dirty="0"/>
              <a:t>Practice management rotation </a:t>
            </a:r>
          </a:p>
          <a:p>
            <a:pPr lvl="1"/>
            <a:r>
              <a:rPr lang="en-US" dirty="0"/>
              <a:t>Provide a business management assessment and report</a:t>
            </a:r>
          </a:p>
          <a:p>
            <a:pPr lvl="1"/>
            <a:r>
              <a:rPr lang="en-US" dirty="0"/>
              <a:t>Facilitate a capstone educational experience and networking opportunity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2400" u="sng" dirty="0"/>
              <a:t>Ph.D. investment in rural practice profitability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7796E-9B05-4252-81DC-6960962C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696" y="664222"/>
            <a:ext cx="2544705" cy="1423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76D16-8E0A-4F0C-A5DB-7E1FD37E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298" y="2715594"/>
            <a:ext cx="2544705" cy="14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9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19CC-033E-423B-8076-922E8004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0014"/>
          </a:xfrm>
        </p:spPr>
        <p:txBody>
          <a:bodyPr>
            <a:normAutofit fontScale="90000"/>
          </a:bodyPr>
          <a:lstStyle/>
          <a:p>
            <a:r>
              <a:rPr lang="en-US" sz="4400"/>
              <a:t>AUCVM Externship &amp; Preceptorship</a:t>
            </a:r>
            <a:br>
              <a:rPr lang="en-US" sz="4400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9FA93-82DD-4F07-87A2-114AF3F7F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93" y="1616927"/>
            <a:ext cx="10963507" cy="4560036"/>
          </a:xfrm>
        </p:spPr>
        <p:txBody>
          <a:bodyPr/>
          <a:lstStyle/>
          <a:p>
            <a:pPr marL="0" indent="0" algn="l">
              <a:buNone/>
            </a:pPr>
            <a:r>
              <a:rPr lang="en-US">
                <a:solidFill>
                  <a:schemeClr val="tx1"/>
                </a:solidFill>
              </a:rPr>
              <a:t>20 Externships – 2 weeks of experience	</a:t>
            </a:r>
          </a:p>
          <a:p>
            <a:pPr marL="685792" lvl="1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Networking and learning opportunity</a:t>
            </a:r>
          </a:p>
          <a:p>
            <a:pPr marL="685792" lvl="1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2 didn’t do a rural preceptorship but accepted rural jobs in KY</a:t>
            </a:r>
          </a:p>
          <a:p>
            <a:pPr marL="342892" lvl="1" indent="0" algn="l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en-US">
                <a:solidFill>
                  <a:schemeClr val="tx1"/>
                </a:solidFill>
              </a:rPr>
              <a:t>20 Preceptorships – 8 weeks of experience</a:t>
            </a:r>
          </a:p>
          <a:p>
            <a:pPr marL="685792" lvl="1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95%* of the preceptors accepted jobs in rural practice</a:t>
            </a:r>
          </a:p>
          <a:p>
            <a:pPr marL="800092" lvl="2" indent="0">
              <a:buNone/>
            </a:pPr>
            <a:r>
              <a:rPr lang="en-US">
                <a:solidFill>
                  <a:schemeClr val="tx1"/>
                </a:solidFill>
              </a:rPr>
              <a:t>        *1 student has a military commitment but plans to work in rural practice</a:t>
            </a:r>
          </a:p>
          <a:p>
            <a:pPr marL="685792" lvl="1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15 accepted jobs in rural KY</a:t>
            </a:r>
          </a:p>
          <a:p>
            <a:pPr marL="685792" lvl="1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Others are in rural AL, IL, FL &amp; GA</a:t>
            </a:r>
          </a:p>
          <a:p>
            <a:pPr marL="685792" lvl="1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2 of the 20 are now owners in rural practice (KY &amp; GA)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714FB-A0F3-402E-BB4A-DB3518AB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077" y="6048471"/>
            <a:ext cx="1176630" cy="65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8BE1D-9AF5-2219-45B1-71E14CFD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128" y="839967"/>
            <a:ext cx="4249568" cy="15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F2FB-E2BC-4F87-BA92-41C4D93D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AUCVM Practice Management</a:t>
            </a:r>
            <a:br>
              <a:rPr lang="en-US" sz="4400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5C1BD-0C0B-4414-8987-65FB1F30C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47 Clinic visits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21 Hospital assessments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14 </a:t>
            </a:r>
            <a:r>
              <a:rPr lang="en-US" dirty="0"/>
              <a:t>D</a:t>
            </a:r>
            <a:r>
              <a:rPr lang="en-US" dirty="0">
                <a:solidFill>
                  <a:schemeClr val="tx1"/>
                </a:solidFill>
              </a:rPr>
              <a:t>ifferent counties in rural KY designated as shortage areas</a:t>
            </a:r>
          </a:p>
          <a:p>
            <a:pPr marL="0" indent="0" algn="l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Data collected has set up the Ph.D.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Identified new challenges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99C64-260A-45C3-BDCC-AF85383A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610" y="5982687"/>
            <a:ext cx="1176630" cy="65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6A327-127E-5674-8C89-AB7E1E55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353" y="4274463"/>
            <a:ext cx="3401863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93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F2FB-E2BC-4F87-BA92-41C4D93D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0" y="568711"/>
            <a:ext cx="11130776" cy="635621"/>
          </a:xfrm>
        </p:spPr>
        <p:txBody>
          <a:bodyPr>
            <a:normAutofit fontScale="90000"/>
          </a:bodyPr>
          <a:lstStyle/>
          <a:p>
            <a:r>
              <a:rPr lang="en-US" sz="4400"/>
              <a:t>AUCVM Practice Management</a:t>
            </a:r>
            <a:br>
              <a:rPr lang="en-US" sz="4400"/>
            </a:br>
            <a:r>
              <a:rPr lang="en-US" sz="4400"/>
              <a:t>	</a:t>
            </a:r>
            <a:r>
              <a:rPr lang="en-US"/>
              <a:t>What Has Been Learned</a:t>
            </a:r>
            <a:r>
              <a:rPr lang="en-US" sz="4400"/>
              <a:t/>
            </a:r>
            <a:br>
              <a:rPr lang="en-US" sz="4400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5C1BD-0C0B-4414-8987-65FB1F30C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81" y="1338146"/>
            <a:ext cx="11036920" cy="536373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3300" u="sng"/>
              <a:t>Decreased Profitability</a:t>
            </a:r>
          </a:p>
          <a:p>
            <a:pPr lvl="1"/>
            <a:r>
              <a:rPr lang="en-US" sz="3300"/>
              <a:t>Unbalanced revenue centers (accounting or operations-Prof Serv)</a:t>
            </a:r>
          </a:p>
          <a:p>
            <a:pPr lvl="1"/>
            <a:r>
              <a:rPr lang="en-US" sz="3300"/>
              <a:t>Poor price structure</a:t>
            </a:r>
          </a:p>
          <a:p>
            <a:pPr lvl="1"/>
            <a:r>
              <a:rPr lang="en-US" sz="3300"/>
              <a:t>High cost of goods sold</a:t>
            </a:r>
          </a:p>
          <a:p>
            <a:pPr lvl="0"/>
            <a:r>
              <a:rPr lang="en-US" sz="3300" u="sng"/>
              <a:t>Higher caseloads vs dollars generated via production numbers</a:t>
            </a:r>
          </a:p>
          <a:p>
            <a:pPr lvl="1"/>
            <a:r>
              <a:rPr lang="en-US" sz="3300"/>
              <a:t>Doctor transaction</a:t>
            </a:r>
          </a:p>
          <a:p>
            <a:pPr lvl="1"/>
            <a:r>
              <a:rPr lang="en-US" sz="3300"/>
              <a:t>Hospital transaction </a:t>
            </a:r>
          </a:p>
          <a:p>
            <a:pPr lvl="0"/>
            <a:r>
              <a:rPr lang="en-US" sz="3300" u="sng"/>
              <a:t>Lower salaries via payroll adding to labor shortages </a:t>
            </a:r>
          </a:p>
          <a:p>
            <a:pPr lvl="0"/>
            <a:r>
              <a:rPr lang="en-US" sz="3300" u="sng"/>
              <a:t>Area Demographics </a:t>
            </a:r>
          </a:p>
          <a:p>
            <a:pPr lvl="1"/>
            <a:r>
              <a:rPr lang="en-US" sz="3300"/>
              <a:t>Disposable income </a:t>
            </a:r>
          </a:p>
          <a:p>
            <a:pPr lvl="1"/>
            <a:r>
              <a:rPr lang="en-US" sz="3300"/>
              <a:t>Household incomes</a:t>
            </a:r>
          </a:p>
          <a:p>
            <a:pPr lvl="1"/>
            <a:r>
              <a:rPr lang="en-US" sz="3300"/>
              <a:t>Population </a:t>
            </a:r>
            <a:endParaRPr lang="en-US"/>
          </a:p>
          <a:p>
            <a:pPr lvl="0"/>
            <a:r>
              <a:rPr lang="en-US" sz="3300" u="sng"/>
              <a:t>Owner Exit Strategies</a:t>
            </a:r>
            <a:endParaRPr lang="en-US" sz="5200" u="sng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B2053-40D6-4527-8169-1A60BB107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315" y="283602"/>
            <a:ext cx="1176630" cy="65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48036-1D83-07D8-50F5-4098B6D59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991" y="4517176"/>
            <a:ext cx="4109328" cy="21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Animal Health Officials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Critical Preparedness and Response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4071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Veterinary </a:t>
            </a:r>
            <a:r>
              <a:rPr lang="en-US" dirty="0"/>
              <a:t>Expertise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Risk Assessments </a:t>
            </a:r>
          </a:p>
          <a:p>
            <a:pPr lvl="2"/>
            <a:r>
              <a:rPr lang="en-US" dirty="0"/>
              <a:t>Modeling and Planning </a:t>
            </a:r>
          </a:p>
          <a:p>
            <a:pPr lvl="1"/>
            <a:r>
              <a:rPr lang="en-US" dirty="0"/>
              <a:t>Grant Writing and Coordination </a:t>
            </a:r>
          </a:p>
          <a:p>
            <a:pPr lvl="1"/>
            <a:r>
              <a:rPr lang="en-US" dirty="0"/>
              <a:t>Outreach and Education</a:t>
            </a:r>
          </a:p>
          <a:p>
            <a:pPr lvl="2"/>
            <a:r>
              <a:rPr lang="en-US" dirty="0"/>
              <a:t>Veterinarians, Producers, Stakeholders</a:t>
            </a:r>
          </a:p>
          <a:p>
            <a:endParaRPr lang="en-US" dirty="0" smtClean="0"/>
          </a:p>
          <a:p>
            <a:r>
              <a:rPr lang="en-US" dirty="0" smtClean="0"/>
              <a:t>Emergency Preparedness and Response</a:t>
            </a:r>
          </a:p>
          <a:p>
            <a:pPr lvl="1"/>
            <a:r>
              <a:rPr lang="en-US" dirty="0" smtClean="0"/>
              <a:t>Foreign Animal Disease Response Plans</a:t>
            </a:r>
          </a:p>
          <a:p>
            <a:pPr lvl="1"/>
            <a:r>
              <a:rPr lang="en-US" dirty="0" smtClean="0"/>
              <a:t>Foot and Mouth Disease Vaccination Plans</a:t>
            </a:r>
          </a:p>
          <a:p>
            <a:pPr lvl="1"/>
            <a:r>
              <a:rPr lang="en-US" dirty="0" smtClean="0"/>
              <a:t>Depopulation and Disposal Planning </a:t>
            </a:r>
          </a:p>
          <a:p>
            <a:pPr lvl="1"/>
            <a:r>
              <a:rPr lang="en-US" dirty="0" smtClean="0"/>
              <a:t>Secure Food Supply Planning</a:t>
            </a:r>
          </a:p>
          <a:p>
            <a:pPr lvl="1"/>
            <a:r>
              <a:rPr lang="en-US" dirty="0" smtClean="0"/>
              <a:t>Training and Exercise of Staff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96" y="2019631"/>
            <a:ext cx="4549290" cy="34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0D84-BF3D-4FAB-80EB-B0580F1E5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136525"/>
            <a:ext cx="10757452" cy="1095927"/>
          </a:xfrm>
        </p:spPr>
        <p:txBody>
          <a:bodyPr/>
          <a:lstStyle/>
          <a:p>
            <a:r>
              <a:rPr lang="en-US"/>
              <a:t>Potential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84A08-5649-4D13-95A7-22D233FA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6" y="1133061"/>
            <a:ext cx="10846904" cy="5043902"/>
          </a:xfrm>
        </p:spPr>
        <p:txBody>
          <a:bodyPr>
            <a:normAutofit/>
          </a:bodyPr>
          <a:lstStyle/>
          <a:p>
            <a:r>
              <a:rPr lang="en-US"/>
              <a:t>Attract students into rural areas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Determine predictors for rural practice entry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Conditional SREB contract seats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Auburn Practice Management Rotation Support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037B1-2AB4-457C-A30D-26DAF164C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27476-4C7E-104A-9394-1BC6C2DB6E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D0620-C48E-4E68-A46F-C88A061CF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727" y="2656803"/>
            <a:ext cx="2789033" cy="978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78843-52CC-4453-AD40-B8DD596AA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52" y="2693865"/>
            <a:ext cx="2240409" cy="735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8B0777-15D6-4BB7-A7DA-A3C5C317B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320" y="4342279"/>
            <a:ext cx="3418365" cy="670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F25D8-352E-8F1C-43CF-89FE14C69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241" y="4856604"/>
            <a:ext cx="3401863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640" y="228782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Veterinary Shortages in the Office of State Veterinarian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89215" y="1687484"/>
            <a:ext cx="8021781" cy="4605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6415" y="2119745"/>
            <a:ext cx="290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AUGUST 2021</a:t>
            </a:r>
          </a:p>
          <a:p>
            <a:pPr algn="ctr"/>
            <a:r>
              <a:rPr lang="en-US" dirty="0" smtClean="0"/>
              <a:t>Kentucky State Fair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37265" y="2101761"/>
            <a:ext cx="300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SEPTEMBER &amp; OCTOBER 2021</a:t>
            </a:r>
          </a:p>
          <a:p>
            <a:pPr algn="ctr"/>
            <a:r>
              <a:rPr lang="en-US" dirty="0" smtClean="0"/>
              <a:t>CWD Proximity to Kentucky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12422" y="3039408"/>
            <a:ext cx="23525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NOVEMBER 2021</a:t>
            </a:r>
          </a:p>
          <a:p>
            <a:pPr algn="ctr"/>
            <a:r>
              <a:rPr lang="en-US" dirty="0" smtClean="0"/>
              <a:t>North American International Livestock Exposition &amp; </a:t>
            </a:r>
          </a:p>
          <a:p>
            <a:pPr algn="ctr"/>
            <a:r>
              <a:rPr lang="en-US" dirty="0" smtClean="0"/>
              <a:t>Foreign Animal Disease Southern Agriculture Functional Exercise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62697" y="3340137"/>
            <a:ext cx="374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DECEMBER 2021 &amp; JANUARY 2022</a:t>
            </a:r>
          </a:p>
          <a:p>
            <a:pPr algn="ctr"/>
            <a:r>
              <a:rPr lang="en-US" dirty="0" smtClean="0"/>
              <a:t>Tornados and Storm Disaster</a:t>
            </a:r>
          </a:p>
          <a:p>
            <a:pPr algn="ctr"/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137265" y="4532839"/>
            <a:ext cx="3391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FEBURARY – APRIL 2022</a:t>
            </a:r>
          </a:p>
          <a:p>
            <a:pPr algn="ctr"/>
            <a:r>
              <a:rPr lang="en-US" dirty="0" smtClean="0"/>
              <a:t>High Pathogenic Avian Influenza (HPAI)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of the </a:t>
            </a:r>
            <a:br>
              <a:rPr lang="en-US" dirty="0" smtClean="0"/>
            </a:br>
            <a:r>
              <a:rPr lang="en-US" dirty="0" smtClean="0"/>
              <a:t>Office of State Veterinarian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Staffing</a:t>
            </a:r>
          </a:p>
          <a:p>
            <a:pPr lvl="1"/>
            <a:r>
              <a:rPr lang="en-US" dirty="0" smtClean="0"/>
              <a:t>Fourth Veterinarian </a:t>
            </a:r>
          </a:p>
          <a:p>
            <a:pPr lvl="1"/>
            <a:r>
              <a:rPr lang="en-US" dirty="0" smtClean="0"/>
              <a:t>Emergency Coordinator</a:t>
            </a:r>
          </a:p>
          <a:p>
            <a:pPr lvl="1"/>
            <a:r>
              <a:rPr lang="en-US" dirty="0" smtClean="0"/>
              <a:t>?????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Grant </a:t>
            </a:r>
            <a:r>
              <a:rPr lang="en-US" dirty="0"/>
              <a:t>Funding </a:t>
            </a:r>
            <a:endParaRPr lang="en-US" dirty="0" smtClean="0"/>
          </a:p>
          <a:p>
            <a:pPr lvl="1"/>
            <a:r>
              <a:rPr lang="en-US" dirty="0" smtClean="0"/>
              <a:t>Contract Work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Increase Collaborations</a:t>
            </a:r>
          </a:p>
          <a:p>
            <a:endParaRPr lang="en-US" dirty="0" smtClean="0"/>
          </a:p>
        </p:txBody>
      </p:sp>
      <p:sp>
        <p:nvSpPr>
          <p:cNvPr id="4" name="AutoShape 2" descr="God on the Move: “The Long and Winding Road” – Acts 23 – The Wandering  Shepherd"/>
          <p:cNvSpPr>
            <a:spLocks noChangeAspect="1" noChangeArrowheads="1"/>
          </p:cNvSpPr>
          <p:nvPr/>
        </p:nvSpPr>
        <p:spPr bwMode="auto">
          <a:xfrm>
            <a:off x="5271715" y="2924740"/>
            <a:ext cx="3314893" cy="33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AutoShape 4" descr="God on the Move: “The Long and Winding Road” – Acts 23 – The Wandering  Shephe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48" y="2652450"/>
            <a:ext cx="5374998" cy="24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7" y="256346"/>
            <a:ext cx="8771401" cy="1320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Veterinary Medicine Loan Repayment Program 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928147" y="41542"/>
          <a:ext cx="3332763" cy="1841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383">
                  <a:extLst>
                    <a:ext uri="{9D8B030D-6E8A-4147-A177-3AD203B41FA5}">
                      <a16:colId xmlns:a16="http://schemas.microsoft.com/office/drawing/2014/main" val="1957417055"/>
                    </a:ext>
                  </a:extLst>
                </a:gridCol>
                <a:gridCol w="919383">
                  <a:extLst>
                    <a:ext uri="{9D8B030D-6E8A-4147-A177-3AD203B41FA5}">
                      <a16:colId xmlns:a16="http://schemas.microsoft.com/office/drawing/2014/main" val="2046266876"/>
                    </a:ext>
                  </a:extLst>
                </a:gridCol>
                <a:gridCol w="1493997">
                  <a:extLst>
                    <a:ext uri="{9D8B030D-6E8A-4147-A177-3AD203B41FA5}">
                      <a16:colId xmlns:a16="http://schemas.microsoft.com/office/drawing/2014/main" val="3558007343"/>
                    </a:ext>
                  </a:extLst>
                </a:gridCol>
              </a:tblGrid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Year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Awards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Nominations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21851544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6525149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82629697"/>
                  </a:ext>
                </a:extLst>
              </a:tr>
              <a:tr h="3029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76450361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3823910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89541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101" y="962288"/>
            <a:ext cx="6392167" cy="1000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58" y="2046042"/>
            <a:ext cx="5860642" cy="4811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42" y="1836568"/>
            <a:ext cx="5626941" cy="50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5" y="266258"/>
            <a:ext cx="11241069" cy="63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8" y="271022"/>
            <a:ext cx="11174384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66666"/>
      </a:hlink>
      <a:folHlink>
        <a:srgbClr val="666666"/>
      </a:folHlink>
    </a:clrScheme>
    <a:fontScheme name="Стандартн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1316</Words>
  <Application>Microsoft Office PowerPoint</Application>
  <PresentationFormat>Widescreen</PresentationFormat>
  <Paragraphs>233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</vt:lpstr>
      <vt:lpstr>Calibri</vt:lpstr>
      <vt:lpstr>Calibri Light</vt:lpstr>
      <vt:lpstr>Josefin Sans</vt:lpstr>
      <vt:lpstr>Lato</vt:lpstr>
      <vt:lpstr>Lato Thin</vt:lpstr>
      <vt:lpstr>Raleway</vt:lpstr>
      <vt:lpstr>Times New Roman</vt:lpstr>
      <vt:lpstr>Trebuchet MS</vt:lpstr>
      <vt:lpstr>Wingdings 3</vt:lpstr>
      <vt:lpstr>Office Theme</vt:lpstr>
      <vt:lpstr>Facet</vt:lpstr>
      <vt:lpstr>1_Office Theme</vt:lpstr>
      <vt:lpstr>Тема Office</vt:lpstr>
      <vt:lpstr>2_Office Theme</vt:lpstr>
      <vt:lpstr>PowerPoint Presentation</vt:lpstr>
      <vt:lpstr>Importance of Veterinarians  in Regulatory Medicine </vt:lpstr>
      <vt:lpstr>Private Practitioners Critical Role Protecting Food Supply</vt:lpstr>
      <vt:lpstr>State Animal Health Officials Critical Preparedness and Response </vt:lpstr>
      <vt:lpstr>Veterinary Shortages in the Office of State Veterinarian</vt:lpstr>
      <vt:lpstr>Future of the  Office of State Veterinarian  </vt:lpstr>
      <vt:lpstr>Veterinary Medicine Loan Repayment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KVMA Mission Statement</vt:lpstr>
      <vt:lpstr>Advocacy Efforts</vt:lpstr>
      <vt:lpstr>KVMA Programs</vt:lpstr>
      <vt:lpstr>KVMA Programs</vt:lpstr>
      <vt:lpstr>KVMA Student Chapters</vt:lpstr>
      <vt:lpstr>KVMA Foundation Mission Statement</vt:lpstr>
      <vt:lpstr>KVMA Foundation Goals</vt:lpstr>
      <vt:lpstr>PowerPoint Presentation</vt:lpstr>
      <vt:lpstr>LMU Statistics </vt:lpstr>
      <vt:lpstr>Supplying Large Animal Veterinarians to Rural Kentucky:   Assessing the Challenges and Meeting the Needs</vt:lpstr>
      <vt:lpstr>Current Auburn University  College Veterinary Medicine Students </vt:lpstr>
      <vt:lpstr>AU Federal Student Debt – Class of 2022</vt:lpstr>
      <vt:lpstr>Salaries</vt:lpstr>
      <vt:lpstr>Rural Veterinary Medicine Challenges</vt:lpstr>
      <vt:lpstr>Rural Veterinary Medicine Challenges</vt:lpstr>
      <vt:lpstr>AUCVM Externship &amp; Preceptorship </vt:lpstr>
      <vt:lpstr>AUCVM Practice Management </vt:lpstr>
      <vt:lpstr>AUCVM Practice Management  What Has Been Learned </vt:lpstr>
      <vt:lpstr>Potential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Rogers, Keith L (AGR)</dc:creator>
  <cp:lastModifiedBy>Keith Rogers</cp:lastModifiedBy>
  <cp:revision>15</cp:revision>
  <cp:lastPrinted>2022-07-01T14:27:23Z</cp:lastPrinted>
  <dcterms:created xsi:type="dcterms:W3CDTF">2022-07-01T12:12:03Z</dcterms:created>
  <dcterms:modified xsi:type="dcterms:W3CDTF">2022-07-01T15:20:13Z</dcterms:modified>
</cp:coreProperties>
</file>